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1"/>
  </p:sldMasterIdLst>
  <p:notesMasterIdLst>
    <p:notesMasterId r:id="rId35"/>
  </p:notesMasterIdLst>
  <p:sldIdLst>
    <p:sldId id="782" r:id="rId2"/>
    <p:sldId id="873" r:id="rId3"/>
    <p:sldId id="874" r:id="rId4"/>
    <p:sldId id="878" r:id="rId5"/>
    <p:sldId id="877" r:id="rId6"/>
    <p:sldId id="884" r:id="rId7"/>
    <p:sldId id="882" r:id="rId8"/>
    <p:sldId id="883" r:id="rId9"/>
    <p:sldId id="891" r:id="rId10"/>
    <p:sldId id="863" r:id="rId11"/>
    <p:sldId id="858" r:id="rId12"/>
    <p:sldId id="860" r:id="rId13"/>
    <p:sldId id="859" r:id="rId14"/>
    <p:sldId id="789" r:id="rId15"/>
    <p:sldId id="842" r:id="rId16"/>
    <p:sldId id="843" r:id="rId17"/>
    <p:sldId id="862" r:id="rId18"/>
    <p:sldId id="856" r:id="rId19"/>
    <p:sldId id="784" r:id="rId20"/>
    <p:sldId id="845" r:id="rId21"/>
    <p:sldId id="848" r:id="rId22"/>
    <p:sldId id="783" r:id="rId23"/>
    <p:sldId id="835" r:id="rId24"/>
    <p:sldId id="855" r:id="rId25"/>
    <p:sldId id="885" r:id="rId26"/>
    <p:sldId id="886" r:id="rId27"/>
    <p:sldId id="887" r:id="rId28"/>
    <p:sldId id="888" r:id="rId29"/>
    <p:sldId id="889" r:id="rId30"/>
    <p:sldId id="890" r:id="rId31"/>
    <p:sldId id="865" r:id="rId32"/>
    <p:sldId id="861" r:id="rId33"/>
    <p:sldId id="864" r:id="rId34"/>
  </p:sldIdLst>
  <p:sldSz cx="9144000" cy="6858000" type="screen4x3"/>
  <p:notesSz cx="6858000" cy="9144000"/>
  <p:defaultTextStyle>
    <a:defPPr>
      <a:defRPr lang="sv-SE"/>
    </a:defPPr>
    <a:lvl1pPr algn="l" rtl="0" fontAlgn="base">
      <a:spcBef>
        <a:spcPct val="0"/>
      </a:spcBef>
      <a:spcAft>
        <a:spcPct val="0"/>
      </a:spcAft>
      <a:defRPr kern="1200">
        <a:solidFill>
          <a:schemeClr val="tx1"/>
        </a:solidFill>
        <a:latin typeface="Calibri" charset="0"/>
        <a:ea typeface="MS PGothic" charset="0"/>
        <a:cs typeface="MS PGothic" charset="0"/>
      </a:defRPr>
    </a:lvl1pPr>
    <a:lvl2pPr marL="457200" algn="l" rtl="0" fontAlgn="base">
      <a:spcBef>
        <a:spcPct val="0"/>
      </a:spcBef>
      <a:spcAft>
        <a:spcPct val="0"/>
      </a:spcAft>
      <a:defRPr kern="1200">
        <a:solidFill>
          <a:schemeClr val="tx1"/>
        </a:solidFill>
        <a:latin typeface="Calibri" charset="0"/>
        <a:ea typeface="MS PGothic" charset="0"/>
        <a:cs typeface="MS PGothic" charset="0"/>
      </a:defRPr>
    </a:lvl2pPr>
    <a:lvl3pPr marL="914400" algn="l" rtl="0" fontAlgn="base">
      <a:spcBef>
        <a:spcPct val="0"/>
      </a:spcBef>
      <a:spcAft>
        <a:spcPct val="0"/>
      </a:spcAft>
      <a:defRPr kern="1200">
        <a:solidFill>
          <a:schemeClr val="tx1"/>
        </a:solidFill>
        <a:latin typeface="Calibri" charset="0"/>
        <a:ea typeface="MS PGothic" charset="0"/>
        <a:cs typeface="MS PGothic" charset="0"/>
      </a:defRPr>
    </a:lvl3pPr>
    <a:lvl4pPr marL="1371600" algn="l" rtl="0" fontAlgn="base">
      <a:spcBef>
        <a:spcPct val="0"/>
      </a:spcBef>
      <a:spcAft>
        <a:spcPct val="0"/>
      </a:spcAft>
      <a:defRPr kern="1200">
        <a:solidFill>
          <a:schemeClr val="tx1"/>
        </a:solidFill>
        <a:latin typeface="Calibri" charset="0"/>
        <a:ea typeface="MS PGothic" charset="0"/>
        <a:cs typeface="MS PGothic" charset="0"/>
      </a:defRPr>
    </a:lvl4pPr>
    <a:lvl5pPr marL="1828800" algn="l" rtl="0" fontAlgn="base">
      <a:spcBef>
        <a:spcPct val="0"/>
      </a:spcBef>
      <a:spcAft>
        <a:spcPct val="0"/>
      </a:spcAft>
      <a:defRPr kern="1200">
        <a:solidFill>
          <a:schemeClr val="tx1"/>
        </a:solidFill>
        <a:latin typeface="Calibri" charset="0"/>
        <a:ea typeface="MS PGothic" charset="0"/>
        <a:cs typeface="MS PGothic" charset="0"/>
      </a:defRPr>
    </a:lvl5pPr>
    <a:lvl6pPr marL="2286000" algn="l" defTabSz="457200" rtl="0" eaLnBrk="1" latinLnBrk="0" hangingPunct="1">
      <a:defRPr kern="1200">
        <a:solidFill>
          <a:schemeClr val="tx1"/>
        </a:solidFill>
        <a:latin typeface="Calibri" charset="0"/>
        <a:ea typeface="MS PGothic" charset="0"/>
        <a:cs typeface="MS PGothic" charset="0"/>
      </a:defRPr>
    </a:lvl6pPr>
    <a:lvl7pPr marL="2743200" algn="l" defTabSz="457200" rtl="0" eaLnBrk="1" latinLnBrk="0" hangingPunct="1">
      <a:defRPr kern="1200">
        <a:solidFill>
          <a:schemeClr val="tx1"/>
        </a:solidFill>
        <a:latin typeface="Calibri" charset="0"/>
        <a:ea typeface="MS PGothic" charset="0"/>
        <a:cs typeface="MS PGothic" charset="0"/>
      </a:defRPr>
    </a:lvl7pPr>
    <a:lvl8pPr marL="3200400" algn="l" defTabSz="457200" rtl="0" eaLnBrk="1" latinLnBrk="0" hangingPunct="1">
      <a:defRPr kern="1200">
        <a:solidFill>
          <a:schemeClr val="tx1"/>
        </a:solidFill>
        <a:latin typeface="Calibri" charset="0"/>
        <a:ea typeface="MS PGothic" charset="0"/>
        <a:cs typeface="MS PGothic" charset="0"/>
      </a:defRPr>
    </a:lvl8pPr>
    <a:lvl9pPr marL="3657600" algn="l" defTabSz="457200" rtl="0" eaLnBrk="1" latinLnBrk="0" hangingPunct="1">
      <a:defRPr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2256">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idi Törmänen Pers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B30A"/>
    <a:srgbClr val="2F982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2051" autoAdjust="0"/>
  </p:normalViewPr>
  <p:slideViewPr>
    <p:cSldViewPr>
      <p:cViewPr>
        <p:scale>
          <a:sx n="100" d="100"/>
          <a:sy n="100" d="100"/>
        </p:scale>
        <p:origin x="1440" y="144"/>
      </p:cViewPr>
      <p:guideLst>
        <p:guide orient="horz" pos="2256"/>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0464852-CF67-CE43-8B47-14389CD66FE1}" type="datetimeFigureOut">
              <a:rPr lang="sv-SE"/>
              <a:pPr/>
              <a:t>2017-10-09</a:t>
            </a:fld>
            <a:endParaRPr lang="sv-SE"/>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sv-SE" noProof="0" smtClean="0"/>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E40BC66-BC6C-CA4A-982A-0F5D73AE579D}" type="slidenum">
              <a:rPr lang="sv-SE"/>
              <a:pPr/>
              <a:t>‹#›</a:t>
            </a:fld>
            <a:endParaRPr lang="sv-SE"/>
          </a:p>
        </p:txBody>
      </p:sp>
    </p:spTree>
    <p:extLst>
      <p:ext uri="{BB962C8B-B14F-4D97-AF65-F5344CB8AC3E}">
        <p14:creationId xmlns:p14="http://schemas.microsoft.com/office/powerpoint/2010/main" val="1578193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a:t>
            </a:fld>
            <a:endParaRPr lang="sv-SE"/>
          </a:p>
        </p:txBody>
      </p:sp>
    </p:spTree>
    <p:extLst>
      <p:ext uri="{BB962C8B-B14F-4D97-AF65-F5344CB8AC3E}">
        <p14:creationId xmlns:p14="http://schemas.microsoft.com/office/powerpoint/2010/main" val="3229933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17</a:t>
            </a:fld>
            <a:endParaRPr lang="sv-SE"/>
          </a:p>
        </p:txBody>
      </p:sp>
    </p:spTree>
    <p:extLst>
      <p:ext uri="{BB962C8B-B14F-4D97-AF65-F5344CB8AC3E}">
        <p14:creationId xmlns:p14="http://schemas.microsoft.com/office/powerpoint/2010/main" val="334497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of the participants used each program?</a:t>
            </a:r>
          </a:p>
          <a:p>
            <a:r>
              <a:rPr lang="en-US" dirty="0" smtClean="0"/>
              <a:t>Recommend</a:t>
            </a:r>
            <a:r>
              <a:rPr lang="en-US" baseline="0" dirty="0" smtClean="0"/>
              <a:t> STAR and HISAT2.</a:t>
            </a:r>
          </a:p>
          <a:p>
            <a:r>
              <a:rPr lang="en-US" baseline="0" dirty="0" smtClean="0"/>
              <a:t>Both are actively maintained and well documented.</a:t>
            </a:r>
          </a:p>
          <a:p>
            <a:r>
              <a:rPr lang="en-US" baseline="0" dirty="0" smtClean="0"/>
              <a:t>STAR is more established, widely tested and shown to perform well.</a:t>
            </a:r>
          </a:p>
          <a:p>
            <a:r>
              <a:rPr lang="en-US" baseline="0" dirty="0" smtClean="0"/>
              <a:t>HISAT2 is newer, faster and uses less memory. It may perform better than STAR for high-quality RNA-seq data (and possibly worse than STAR for low-quality data).</a:t>
            </a:r>
            <a:endParaRPr lang="en-US" dirty="0" smtClean="0"/>
          </a:p>
          <a:p>
            <a:r>
              <a:rPr lang="en-US" dirty="0" smtClean="0"/>
              <a:t>TopHat has been superseded by HISAT.</a:t>
            </a:r>
            <a:endParaRPr lang="en-US" baseline="0" dirty="0" smtClean="0"/>
          </a:p>
          <a:p>
            <a:r>
              <a:rPr lang="en-US" baseline="0" dirty="0" smtClean="0"/>
              <a:t>The only reason to use TopHat is if you want to use Cufflinks downstream, because Cufflinks is designed to work with TopHat (but Cufflinks has also been superseded, by </a:t>
            </a:r>
            <a:r>
              <a:rPr lang="en-US" baseline="0" dirty="0" err="1" smtClean="0"/>
              <a:t>StringTie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18</a:t>
            </a:fld>
            <a:endParaRPr lang="sv-SE"/>
          </a:p>
        </p:txBody>
      </p:sp>
    </p:spTree>
    <p:extLst>
      <p:ext uri="{BB962C8B-B14F-4D97-AF65-F5344CB8AC3E}">
        <p14:creationId xmlns:p14="http://schemas.microsoft.com/office/powerpoint/2010/main" val="340257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GSNAP: 5 hours</a:t>
            </a:r>
          </a:p>
          <a:p>
            <a:r>
              <a:rPr lang="en-US" baseline="0" dirty="0" err="1" smtClean="0"/>
              <a:t>OLego</a:t>
            </a:r>
            <a:r>
              <a:rPr lang="en-US" baseline="0" dirty="0" smtClean="0"/>
              <a:t>: 17 hours</a:t>
            </a:r>
          </a:p>
          <a:p>
            <a:r>
              <a:rPr lang="en-US" baseline="0" dirty="0" smtClean="0"/>
              <a:t>TopHat2: 20 hours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19</a:t>
            </a:fld>
            <a:endParaRPr lang="sv-SE"/>
          </a:p>
        </p:txBody>
      </p:sp>
    </p:spTree>
    <p:extLst>
      <p:ext uri="{BB962C8B-B14F-4D97-AF65-F5344CB8AC3E}">
        <p14:creationId xmlns:p14="http://schemas.microsoft.com/office/powerpoint/2010/main" val="17416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a:t>
            </a:r>
            <a:r>
              <a:rPr lang="en-US" baseline="0" dirty="0" smtClean="0"/>
              <a:t> has its own type of index (which has to be built from the genome sequence).</a:t>
            </a:r>
            <a:endParaRPr lang="en-US" dirty="0" smtClean="0"/>
          </a:p>
          <a:p>
            <a:r>
              <a:rPr lang="en-US" dirty="0" smtClean="0"/>
              <a:t>HISAT2</a:t>
            </a:r>
            <a:r>
              <a:rPr lang="en-US" baseline="0" dirty="0" smtClean="0"/>
              <a:t> and GSNAP can map to genetic variants.</a:t>
            </a:r>
            <a:endParaRPr lang="en-US" dirty="0" smtClean="0"/>
          </a:p>
          <a:p>
            <a:endParaRPr lang="en-US" dirty="0" smtClean="0"/>
          </a:p>
          <a:p>
            <a:r>
              <a:rPr lang="en-US" dirty="0" smtClean="0"/>
              <a:t>Multi-mapper resolution not implemented in any available RNA-seq aligner.</a:t>
            </a:r>
          </a:p>
          <a:p>
            <a:r>
              <a:rPr lang="en-US" dirty="0" smtClean="0"/>
              <a:t>Generic</a:t>
            </a:r>
            <a:r>
              <a:rPr lang="en-US" baseline="0" dirty="0" smtClean="0"/>
              <a:t> tools: </a:t>
            </a:r>
            <a:r>
              <a:rPr lang="en-US" dirty="0" smtClean="0"/>
              <a:t>MMR</a:t>
            </a:r>
            <a:r>
              <a:rPr lang="en-US" baseline="0" dirty="0" smtClean="0"/>
              <a:t> (Andre </a:t>
            </a:r>
            <a:r>
              <a:rPr lang="en-US" baseline="0" dirty="0" err="1" smtClean="0"/>
              <a:t>Kahles</a:t>
            </a:r>
            <a:r>
              <a:rPr lang="en-US" baseline="0" dirty="0" smtClean="0"/>
              <a:t>)</a:t>
            </a:r>
            <a:r>
              <a:rPr lang="en-US" dirty="0" smtClean="0"/>
              <a:t>, </a:t>
            </a:r>
            <a:r>
              <a:rPr lang="en-US" dirty="0" err="1" smtClean="0"/>
              <a:t>MumRescueLite</a:t>
            </a:r>
            <a:r>
              <a:rPr lang="en-US" dirty="0" smtClean="0"/>
              <a:t> (Geoff</a:t>
            </a:r>
            <a:r>
              <a:rPr lang="en-US" baseline="0" dirty="0" smtClean="0"/>
              <a:t> Faulkner)</a:t>
            </a:r>
            <a:r>
              <a:rPr lang="en-US" dirty="0" smtClean="0"/>
              <a:t>.</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20</a:t>
            </a:fld>
            <a:endParaRPr lang="sv-SE"/>
          </a:p>
        </p:txBody>
      </p:sp>
    </p:spTree>
    <p:extLst>
      <p:ext uri="{BB962C8B-B14F-4D97-AF65-F5344CB8AC3E}">
        <p14:creationId xmlns:p14="http://schemas.microsoft.com/office/powerpoint/2010/main" val="224696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“anchor” a.k.a. “overhang”.</a:t>
            </a:r>
            <a:endParaRPr lang="en-US" dirty="0" smtClean="0"/>
          </a:p>
          <a:p>
            <a:r>
              <a:rPr lang="en-US" dirty="0" smtClean="0"/>
              <a:t>Implemented</a:t>
            </a:r>
            <a:r>
              <a:rPr lang="en-US" baseline="0" dirty="0" smtClean="0"/>
              <a:t> in HISAT, TopHat and STAR.</a:t>
            </a:r>
            <a:endParaRPr lang="en-US" dirty="0" smtClean="0"/>
          </a:p>
          <a:p>
            <a:r>
              <a:rPr lang="en-US" dirty="0" smtClean="0"/>
              <a:t>Can in principle be performed with</a:t>
            </a:r>
            <a:r>
              <a:rPr lang="en-US" baseline="0" dirty="0" smtClean="0"/>
              <a:t> any mapper that accepts a list of “known” junctions.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21</a:t>
            </a:fld>
            <a:endParaRPr lang="sv-SE"/>
          </a:p>
        </p:txBody>
      </p:sp>
    </p:spTree>
    <p:extLst>
      <p:ext uri="{BB962C8B-B14F-4D97-AF65-F5344CB8AC3E}">
        <p14:creationId xmlns:p14="http://schemas.microsoft.com/office/powerpoint/2010/main" val="248361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HISAT paper.</a:t>
            </a:r>
          </a:p>
          <a:p>
            <a:r>
              <a:rPr lang="en-US" baseline="0" dirty="0" smtClean="0"/>
              <a:t>Main point: 2-pass methods do better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Indicates STARx2 and HISAT are more or less equivalent.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Criteria: </a:t>
            </a:r>
            <a:r>
              <a:rPr lang="en-US" sz="1200" kern="1200" dirty="0" smtClean="0">
                <a:solidFill>
                  <a:schemeClr val="tx1"/>
                </a:solidFill>
                <a:effectLst/>
                <a:latin typeface="+mn-lt"/>
                <a:ea typeface="MS PGothic" pitchFamily="34" charset="-128"/>
                <a:cs typeface="MS PGothic" charset="0"/>
              </a:rPr>
              <a:t>beginning, end and all GT/AG splice sites within the alignment must match precisely.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STAR and GSNAP trim reads, so some of the “incorrectly mapped” will be correct partial alignments. The other programs do not trim reads.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Criticism:</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Error model used is very simplistic. Real errors are not uniformly</a:t>
            </a:r>
            <a:r>
              <a:rPr lang="en-US" baseline="0" dirty="0" smtClean="0"/>
              <a:t> </a:t>
            </a:r>
            <a:r>
              <a:rPr lang="en-US" dirty="0" smtClean="0"/>
              <a:t>distributed over the flow cell, so real data will contain a subset of</a:t>
            </a:r>
            <a:r>
              <a:rPr lang="en-US" baseline="0" dirty="0" smtClean="0"/>
              <a:t> </a:t>
            </a:r>
            <a:r>
              <a:rPr lang="en-US" dirty="0" smtClean="0"/>
              <a:t>reads with high error rates.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Differences between sample and reference genome were not simulated. Can be substantial for cancer samples.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baseline="0" dirty="0" smtClean="0"/>
              <a:t> </a:t>
            </a:r>
            <a:r>
              <a:rPr lang="en-US" dirty="0" smtClean="0"/>
              <a:t>The STAR author has found that STAR performs somewhat better than HISAT when error rate is increased to 1%.</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E40BC66-BC6C-CA4A-982A-0F5D73AE579D}" type="slidenum">
              <a:rPr lang="sv-SE" smtClean="0"/>
              <a:pPr/>
              <a:t>22</a:t>
            </a:fld>
            <a:endParaRPr lang="sv-SE"/>
          </a:p>
        </p:txBody>
      </p:sp>
    </p:spTree>
    <p:extLst>
      <p:ext uri="{BB962C8B-B14F-4D97-AF65-F5344CB8AC3E}">
        <p14:creationId xmlns:p14="http://schemas.microsoft.com/office/powerpoint/2010/main" val="1230231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S PGothic" pitchFamily="34" charset="-128"/>
                <a:cs typeface="MS PGothic" charset="0"/>
              </a:rPr>
              <a:t>Protocols using annotation recovered nearly all of the known junctions in expressed transcripts, but most of these protocols also aligned reads at thousands of annotated junctions that were not expressed the simulated transcriptomes.</a:t>
            </a:r>
          </a:p>
          <a:p>
            <a:endParaRPr lang="en-US" sz="1200" kern="1200" dirty="0" smtClean="0">
              <a:solidFill>
                <a:schemeClr val="tx1"/>
              </a:solidFill>
              <a:effectLst/>
              <a:latin typeface="+mn-lt"/>
              <a:ea typeface="MS PGothic" pitchFamily="34" charset="-128"/>
              <a:cs typeface="MS PGothic" charset="0"/>
            </a:endParaRPr>
          </a:p>
          <a:p>
            <a:r>
              <a:rPr lang="en-US" sz="1200" kern="1200" dirty="0" smtClean="0">
                <a:solidFill>
                  <a:schemeClr val="tx1"/>
                </a:solidFill>
                <a:effectLst/>
                <a:latin typeface="+mn-lt"/>
                <a:ea typeface="MS PGothic" pitchFamily="34" charset="-128"/>
                <a:cs typeface="MS PGothic" charset="0"/>
              </a:rPr>
              <a:t>Advice:</a:t>
            </a:r>
            <a:r>
              <a:rPr lang="en-US" sz="1200" kern="1200" baseline="0" dirty="0" smtClean="0">
                <a:solidFill>
                  <a:schemeClr val="tx1"/>
                </a:solidFill>
                <a:effectLst/>
                <a:latin typeface="+mn-lt"/>
                <a:ea typeface="MS PGothic" pitchFamily="34" charset="-128"/>
                <a:cs typeface="MS PGothic" charset="0"/>
              </a:rPr>
              <a:t> check parameters for prioritizing alignments at annotated vs. novel junctions.</a:t>
            </a:r>
          </a:p>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23</a:t>
            </a:fld>
            <a:endParaRPr lang="sv-SE"/>
          </a:p>
        </p:txBody>
      </p:sp>
    </p:spTree>
    <p:extLst>
      <p:ext uri="{BB962C8B-B14F-4D97-AF65-F5344CB8AC3E}">
        <p14:creationId xmlns:p14="http://schemas.microsoft.com/office/powerpoint/2010/main" val="1378223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UCSC</a:t>
            </a:r>
            <a:r>
              <a:rPr lang="en-US" baseline="0" dirty="0" smtClean="0"/>
              <a:t> Genome Browser track hub.</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32</a:t>
            </a:fld>
            <a:endParaRPr lang="sv-SE"/>
          </a:p>
        </p:txBody>
      </p:sp>
    </p:spTree>
    <p:extLst>
      <p:ext uri="{BB962C8B-B14F-4D97-AF65-F5344CB8AC3E}">
        <p14:creationId xmlns:p14="http://schemas.microsoft.com/office/powerpoint/2010/main" val="72667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E6BF2-F25E-0E4C-92F3-B1DD83DB8DA7}" type="slidenum">
              <a:rPr lang="en-US" smtClean="0"/>
              <a:t>3</a:t>
            </a:fld>
            <a:endParaRPr lang="en-US"/>
          </a:p>
        </p:txBody>
      </p:sp>
    </p:spTree>
    <p:extLst>
      <p:ext uri="{BB962C8B-B14F-4D97-AF65-F5344CB8AC3E}">
        <p14:creationId xmlns:p14="http://schemas.microsoft.com/office/powerpoint/2010/main" val="40589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complementary nature of evolutionary, biochemical, and genetic evidence. The outer circle represents the human genome. Blue discs represent DNA sequences acted upon biochemically and partitioned by their levels of signal [combined 10th percentiles of different ENCODE data types for high, combined 50th percentiles for medium, and all significant signals for low (see </a:t>
            </a:r>
            <a:r>
              <a:rPr lang="en-GB" i="1">
                <a:latin typeface="Arial" charset="0"/>
                <a:cs typeface="msgothic" charset="0"/>
              </a:rPr>
              <a:t>Reconciling Genetic, Evolutionary, and Biochemical Estimates</a:t>
            </a:r>
            <a:r>
              <a:rPr lang="en-GB">
                <a:latin typeface="Arial" charset="0"/>
                <a:cs typeface="msgothic" charset="0"/>
              </a:rPr>
              <a:t> and Fig. 2)]. The red circle represents, at the same scale, DNA with signatures of evolutionary constraint (GERP++ elements derived from 34mammal alignments). Overlaps among the sequences having biochemical and evolutionarily evidence were computed in this work (Fig. 3 and </a:t>
            </a:r>
            <a:r>
              <a:rPr lang="en-GB" i="1">
                <a:latin typeface="Arial" charset="0"/>
                <a:cs typeface="msgothic" charset="0"/>
              </a:rPr>
              <a:t>SI Methods</a:t>
            </a:r>
            <a:r>
              <a:rPr lang="en-GB">
                <a:latin typeface="Arial" charset="0"/>
                <a:cs typeface="msgothic" charset="0"/>
              </a:rPr>
              <a:t>). The small purple circle represents protein-coding nucleotides (Gencode). The green shaded domain conceptually represents DNA that produces a phenotype upon alteration, although we lack well-developed summary estimates for the amount of genetic evidence and its relationship with the other types. This summary of our understanding in early 2014 will likely evolve substantially with more data and more refined experimental and analytical methods.</a:t>
            </a:r>
          </a:p>
        </p:txBody>
      </p:sp>
    </p:spTree>
    <p:extLst>
      <p:ext uri="{BB962C8B-B14F-4D97-AF65-F5344CB8AC3E}">
        <p14:creationId xmlns:p14="http://schemas.microsoft.com/office/powerpoint/2010/main" val="720445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10</a:t>
            </a:fld>
            <a:endParaRPr lang="sv-SE"/>
          </a:p>
        </p:txBody>
      </p:sp>
    </p:spTree>
    <p:extLst>
      <p:ext uri="{BB962C8B-B14F-4D97-AF65-F5344CB8AC3E}">
        <p14:creationId xmlns:p14="http://schemas.microsoft.com/office/powerpoint/2010/main" val="224696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many are familiar with the FASTQ format?</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11</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many are familiar with the SAM format?</a:t>
            </a:r>
          </a:p>
          <a:p>
            <a:r>
              <a:rPr lang="en-US" baseline="0" dirty="0" smtClean="0"/>
              <a:t>The BAM format?</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12</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Mapped reads viewed in context of other annotations.</a:t>
            </a:r>
          </a:p>
          <a:p>
            <a:r>
              <a:rPr lang="en-US" baseline="0" dirty="0" smtClean="0"/>
              <a:t>Here using UCSC. Can also use IGV.</a:t>
            </a:r>
          </a:p>
          <a:p>
            <a:r>
              <a:rPr lang="en-US" baseline="0" dirty="0" smtClean="0"/>
              <a:t>Two types of gaps:</a:t>
            </a:r>
          </a:p>
          <a:p>
            <a:pPr marL="171450" indent="-171450">
              <a:buFontTx/>
              <a:buChar char="-"/>
            </a:pPr>
            <a:r>
              <a:rPr lang="en-US" baseline="0" dirty="0" smtClean="0"/>
              <a:t>Sequencing gaps between paired reads</a:t>
            </a:r>
          </a:p>
          <a:p>
            <a:pPr marL="171450" indent="-171450">
              <a:buFontTx/>
              <a:buChar char="-"/>
            </a:pPr>
            <a:r>
              <a:rPr lang="en-US" baseline="0" dirty="0" smtClean="0"/>
              <a:t>Introns within reads</a:t>
            </a:r>
          </a:p>
          <a:p>
            <a:endParaRPr lang="en-US" baseline="0"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13</a:t>
            </a:fld>
            <a:endParaRPr lang="sv-SE"/>
          </a:p>
        </p:txBody>
      </p:sp>
    </p:spTree>
    <p:extLst>
      <p:ext uri="{BB962C8B-B14F-4D97-AF65-F5344CB8AC3E}">
        <p14:creationId xmlns:p14="http://schemas.microsoft.com/office/powerpoint/2010/main" val="1061733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annotated human intron is 2.5 </a:t>
            </a:r>
            <a:r>
              <a:rPr lang="en-US" dirty="0" err="1" smtClean="0"/>
              <a:t>Mbp</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15</a:t>
            </a:fld>
            <a:endParaRPr lang="sv-SE"/>
          </a:p>
        </p:txBody>
      </p:sp>
    </p:spTree>
    <p:extLst>
      <p:ext uri="{BB962C8B-B14F-4D97-AF65-F5344CB8AC3E}">
        <p14:creationId xmlns:p14="http://schemas.microsoft.com/office/powerpoint/2010/main" val="126546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Frequencies</a:t>
            </a:r>
            <a:r>
              <a:rPr lang="en-US" baseline="0" dirty="0" smtClean="0"/>
              <a:t> are for all introns examined in the study, from 61 </a:t>
            </a:r>
            <a:r>
              <a:rPr lang="en-US" baseline="0" smtClean="0"/>
              <a:t>eukaryotic species.</a:t>
            </a:r>
            <a:endParaRPr lang="en-US" dirty="0"/>
          </a:p>
        </p:txBody>
      </p:sp>
      <p:sp>
        <p:nvSpPr>
          <p:cNvPr id="4" name="Slide Number Placeholder 3"/>
          <p:cNvSpPr>
            <a:spLocks noGrp="1"/>
          </p:cNvSpPr>
          <p:nvPr>
            <p:ph type="sldNum" sz="quarter" idx="10"/>
          </p:nvPr>
        </p:nvSpPr>
        <p:spPr/>
        <p:txBody>
          <a:bodyPr/>
          <a:lstStyle/>
          <a:p>
            <a:fld id="{1E40BC66-BC6C-CA4A-982A-0F5D73AE579D}" type="slidenum">
              <a:rPr lang="sv-SE" smtClean="0"/>
              <a:pPr/>
              <a:t>16</a:t>
            </a:fld>
            <a:endParaRPr lang="sv-SE"/>
          </a:p>
        </p:txBody>
      </p:sp>
    </p:spTree>
    <p:extLst>
      <p:ext uri="{BB962C8B-B14F-4D97-AF65-F5344CB8AC3E}">
        <p14:creationId xmlns:p14="http://schemas.microsoft.com/office/powerpoint/2010/main" val="1265464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pic>
        <p:nvPicPr>
          <p:cNvPr id="4" name="Bildobjekt 4" descr="01_Titelsida.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ubrik 1"/>
          <p:cNvSpPr>
            <a:spLocks noGrp="1"/>
          </p:cNvSpPr>
          <p:nvPr>
            <p:ph type="ctrTitle"/>
          </p:nvPr>
        </p:nvSpPr>
        <p:spPr>
          <a:xfrm>
            <a:off x="685800" y="2130425"/>
            <a:ext cx="7772400" cy="1470025"/>
          </a:xfrm>
          <a:prstGeom prst="rect">
            <a:avLst/>
          </a:prstGeom>
        </p:spPr>
        <p:txBody>
          <a:bodyPr/>
          <a:lstStyle>
            <a:lvl1pPr>
              <a:defRPr sz="3200" baseline="0"/>
            </a:lvl1pPr>
          </a:lstStyle>
          <a:p>
            <a:r>
              <a:rPr lang="sv-SE" smtClean="0"/>
              <a:t>Click to edit Master title style</a:t>
            </a:r>
            <a:endParaRPr lang="sv-SE" dirty="0"/>
          </a:p>
        </p:txBody>
      </p:sp>
      <p:sp>
        <p:nvSpPr>
          <p:cNvPr id="3" name="Underrubrik 2"/>
          <p:cNvSpPr>
            <a:spLocks noGrp="1"/>
          </p:cNvSpPr>
          <p:nvPr>
            <p:ph type="subTitle" idx="1"/>
          </p:nvPr>
        </p:nvSpPr>
        <p:spPr>
          <a:xfrm>
            <a:off x="1371600" y="3886200"/>
            <a:ext cx="6400800" cy="1752600"/>
          </a:xfrm>
          <a:prstGeom prst="rect">
            <a:avLst/>
          </a:prstGeom>
        </p:spPr>
        <p:txBody>
          <a:bodyPr/>
          <a:lstStyle>
            <a:lvl1pPr marL="0" indent="0" algn="ctr">
              <a:buNone/>
              <a:defRPr sz="26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sv-SE" dirty="0"/>
          </a:p>
        </p:txBody>
      </p:sp>
      <p:sp>
        <p:nvSpPr>
          <p:cNvPr id="5" name="Rectangle 4"/>
          <p:cNvSpPr/>
          <p:nvPr userDrawn="1"/>
        </p:nvSpPr>
        <p:spPr>
          <a:xfrm>
            <a:off x="8028384" y="6525344"/>
            <a:ext cx="936104" cy="216024"/>
          </a:xfrm>
          <a:prstGeom prst="rect">
            <a:avLst/>
          </a:prstGeom>
          <a:solidFill>
            <a:srgbClr val="E9E9E9"/>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 name="Picture 5" descr="UU_logo_2f_84 kopia.pd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339752" y="6093296"/>
            <a:ext cx="659036" cy="659036"/>
          </a:xfrm>
          <a:prstGeom prst="rect">
            <a:avLst/>
          </a:prstGeom>
        </p:spPr>
      </p:pic>
    </p:spTree>
    <p:extLst>
      <p:ext uri="{BB962C8B-B14F-4D97-AF65-F5344CB8AC3E}">
        <p14:creationId xmlns:p14="http://schemas.microsoft.com/office/powerpoint/2010/main" val="1843444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457200" y="116632"/>
            <a:ext cx="8229600" cy="576064"/>
          </a:xfrm>
          <a:prstGeom prst="rect">
            <a:avLst/>
          </a:prstGeom>
        </p:spPr>
        <p:txBody>
          <a:bodyPr/>
          <a:lstStyle/>
          <a:p>
            <a:r>
              <a:rPr lang="sv-SE" smtClean="0"/>
              <a:t>Click to edit Master title style</a:t>
            </a:r>
            <a:endParaRPr lang="sv-SE"/>
          </a:p>
        </p:txBody>
      </p:sp>
      <p:sp>
        <p:nvSpPr>
          <p:cNvPr id="3" name="Platshållare för innehåll 2"/>
          <p:cNvSpPr>
            <a:spLocks noGrp="1"/>
          </p:cNvSpPr>
          <p:nvPr>
            <p:ph idx="1"/>
          </p:nvPr>
        </p:nvSpPr>
        <p:spPr>
          <a:xfrm>
            <a:off x="457200" y="1196752"/>
            <a:ext cx="8229600" cy="4929411"/>
          </a:xfrm>
          <a:prstGeom prst="rect">
            <a:avLst/>
          </a:prstGeom>
        </p:spPr>
        <p:txBody>
          <a:body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sv-SE" dirty="0"/>
          </a:p>
        </p:txBody>
      </p:sp>
    </p:spTree>
    <p:extLst>
      <p:ext uri="{BB962C8B-B14F-4D97-AF65-F5344CB8AC3E}">
        <p14:creationId xmlns:p14="http://schemas.microsoft.com/office/powerpoint/2010/main" val="208557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sv-SE" smtClean="0"/>
              <a:t>Click to edit Master title style</a:t>
            </a:r>
            <a:endParaRPr lang="sv-SE"/>
          </a:p>
        </p:txBody>
      </p:sp>
      <p:sp>
        <p:nvSpPr>
          <p:cNvPr id="3" name="Platshållare för text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1572453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a:xfrm>
            <a:off x="457200" y="116632"/>
            <a:ext cx="8229600" cy="634082"/>
          </a:xfrm>
          <a:prstGeom prst="rect">
            <a:avLst/>
          </a:prstGeom>
        </p:spPr>
        <p:txBody>
          <a:body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sv-SE" dirty="0"/>
          </a:p>
        </p:txBody>
      </p:sp>
      <p:sp>
        <p:nvSpPr>
          <p:cNvPr id="3" name="Platshållare för innehåll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4" name="Platshållare för innehåll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Tree>
    <p:extLst>
      <p:ext uri="{BB962C8B-B14F-4D97-AF65-F5344CB8AC3E}">
        <p14:creationId xmlns:p14="http://schemas.microsoft.com/office/powerpoint/2010/main" val="364232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3" name="Platshållare för tex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Platshållare för innehåll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5" name="Platshållare för tex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Platshållare för innehåll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7"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468290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ast rubrik">
    <p:spTree>
      <p:nvGrpSpPr>
        <p:cNvPr id="1" name=""/>
        <p:cNvGrpSpPr/>
        <p:nvPr/>
      </p:nvGrpSpPr>
      <p:grpSpPr>
        <a:xfrm>
          <a:off x="0" y="0"/>
          <a:ext cx="0" cy="0"/>
          <a:chOff x="0" y="0"/>
          <a:chExt cx="0" cy="0"/>
        </a:xfrm>
      </p:grpSpPr>
      <p:sp>
        <p:nvSpPr>
          <p:cNvPr id="3" name="Rubrik 1"/>
          <p:cNvSpPr txBox="1">
            <a:spLocks/>
          </p:cNvSpPr>
          <p:nvPr userDrawn="1"/>
        </p:nvSpPr>
        <p:spPr>
          <a:xfrm>
            <a:off x="457200" y="116632"/>
            <a:ext cx="8229600" cy="576064"/>
          </a:xfrm>
          <a:prstGeom prst="rect">
            <a:avLst/>
          </a:prstGeom>
        </p:spPr>
        <p:txBody>
          <a:bodyPr/>
          <a:lst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r>
              <a:rPr lang="sv-SE" smtClean="0"/>
              <a:t>Click to edit Master title style</a:t>
            </a:r>
            <a:endParaRPr lang="sv-SE"/>
          </a:p>
        </p:txBody>
      </p:sp>
    </p:spTree>
    <p:extLst>
      <p:ext uri="{BB962C8B-B14F-4D97-AF65-F5344CB8AC3E}">
        <p14:creationId xmlns:p14="http://schemas.microsoft.com/office/powerpoint/2010/main" val="2395742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4178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Bildobjekt 1" descr="02_Bg-sida"/>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userDrawn="1"/>
        </p:nvSpPr>
        <p:spPr>
          <a:xfrm>
            <a:off x="8028384" y="6525344"/>
            <a:ext cx="936104" cy="216024"/>
          </a:xfrm>
          <a:prstGeom prst="rect">
            <a:avLst/>
          </a:prstGeom>
          <a:solidFill>
            <a:srgbClr val="E9E9E9"/>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 name="Picture 3" descr="UU_logo_2f_84 kopia.pdf"/>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2339752" y="6093296"/>
            <a:ext cx="659036" cy="659036"/>
          </a:xfrm>
          <a:prstGeom prst="rect">
            <a:avLst/>
          </a:prstGeom>
        </p:spPr>
      </p:pic>
      <p:grpSp>
        <p:nvGrpSpPr>
          <p:cNvPr id="5" name="Group 1"/>
          <p:cNvGrpSpPr>
            <a:grpSpLocks/>
          </p:cNvGrpSpPr>
          <p:nvPr userDrawn="1"/>
        </p:nvGrpSpPr>
        <p:grpSpPr bwMode="auto">
          <a:xfrm>
            <a:off x="186203" y="116632"/>
            <a:ext cx="9066317" cy="582930"/>
            <a:chOff x="0" y="0"/>
            <a:chExt cx="6266" cy="408"/>
          </a:xfrm>
        </p:grpSpPr>
        <p:sp>
          <p:nvSpPr>
            <p:cNvPr id="6" name="Rectangle 2"/>
            <p:cNvSpPr>
              <a:spLocks/>
            </p:cNvSpPr>
            <p:nvPr/>
          </p:nvSpPr>
          <p:spPr bwMode="auto">
            <a:xfrm>
              <a:off x="0" y="0"/>
              <a:ext cx="6240" cy="408"/>
            </a:xfrm>
            <a:prstGeom prst="rect">
              <a:avLst/>
            </a:prstGeom>
            <a:gradFill flip="none" rotWithShape="1">
              <a:gsLst>
                <a:gs pos="0">
                  <a:srgbClr val="85B30A">
                    <a:alpha val="53000"/>
                  </a:srgbClr>
                </a:gs>
                <a:gs pos="100000">
                  <a:srgbClr val="FFFFFF">
                    <a:alpha val="53000"/>
                  </a:srgbClr>
                </a:gs>
              </a:gsLst>
              <a:lin ang="10800000" scaled="0"/>
              <a:tileRect/>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endParaRPr lang="en-US"/>
            </a:p>
          </p:txBody>
        </p:sp>
        <p:sp>
          <p:nvSpPr>
            <p:cNvPr id="7" name="Rectangle 3"/>
            <p:cNvSpPr>
              <a:spLocks/>
            </p:cNvSpPr>
            <p:nvPr/>
          </p:nvSpPr>
          <p:spPr bwMode="auto">
            <a:xfrm>
              <a:off x="0" y="49"/>
              <a:ext cx="6266" cy="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50797" bIns="0"/>
            <a:lstStyle/>
            <a:p>
              <a:pPr marL="40005" algn="ctr"/>
              <a:endParaRPr lang="en-US" sz="2400" dirty="0">
                <a:cs typeface="Arial" charset="0"/>
              </a:endParaRPr>
            </a:p>
          </p:txBody>
        </p:sp>
      </p:grpSp>
    </p:spTree>
    <p:extLst>
      <p:ext uri="{BB962C8B-B14F-4D97-AF65-F5344CB8AC3E}">
        <p14:creationId xmlns:p14="http://schemas.microsoft.com/office/powerpoint/2010/main" val="40209719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timing>
    <p:tnLst>
      <p:par>
        <p:cTn id="1" dur="indefinite" restart="never" nodeType="tmRoot"/>
      </p:par>
    </p:tnLst>
  </p:timing>
  <p:hf hdr="0"/>
  <p:txStyles>
    <p:titleStyle>
      <a:lvl1pPr algn="ctr" rtl="0" eaLnBrk="1" fontAlgn="base" hangingPunct="1">
        <a:spcBef>
          <a:spcPct val="0"/>
        </a:spcBef>
        <a:spcAft>
          <a:spcPct val="0"/>
        </a:spcAft>
        <a:defRPr sz="28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amtools.github.io/hts-spec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b="1" dirty="0" smtClean="0"/>
              <a:t>RNA-seq read </a:t>
            </a:r>
            <a:r>
              <a:rPr lang="sv-SE" b="1" dirty="0" err="1" smtClean="0"/>
              <a:t>mapping</a:t>
            </a:r>
            <a:r>
              <a:rPr lang="en-US" b="1" dirty="0"/>
              <a:t/>
            </a:r>
            <a:br>
              <a:rPr lang="en-US" b="1" dirty="0"/>
            </a:br>
            <a:endParaRPr lang="sv-SE" dirty="0"/>
          </a:p>
        </p:txBody>
      </p:sp>
      <p:sp>
        <p:nvSpPr>
          <p:cNvPr id="3" name="Subtitle 2"/>
          <p:cNvSpPr>
            <a:spLocks noGrp="1"/>
          </p:cNvSpPr>
          <p:nvPr>
            <p:ph type="subTitle" idx="1"/>
          </p:nvPr>
        </p:nvSpPr>
        <p:spPr>
          <a:xfrm>
            <a:off x="1371600" y="3212976"/>
            <a:ext cx="6400800" cy="2425824"/>
          </a:xfrm>
        </p:spPr>
        <p:txBody>
          <a:bodyPr/>
          <a:lstStyle/>
          <a:p>
            <a:r>
              <a:rPr lang="sv-SE" dirty="0" smtClean="0"/>
              <a:t>Johan Reimegård</a:t>
            </a:r>
          </a:p>
          <a:p>
            <a:endParaRPr lang="sv-SE" dirty="0"/>
          </a:p>
          <a:p>
            <a:endParaRPr lang="sv-SE" dirty="0" smtClean="0"/>
          </a:p>
        </p:txBody>
      </p:sp>
    </p:spTree>
    <p:extLst>
      <p:ext uri="{BB962C8B-B14F-4D97-AF65-F5344CB8AC3E}">
        <p14:creationId xmlns:p14="http://schemas.microsoft.com/office/powerpoint/2010/main" val="3355726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steps in RNA-seq data processing</a:t>
            </a:r>
            <a:endParaRPr lang="en-US" dirty="0"/>
          </a:p>
        </p:txBody>
      </p:sp>
      <p:sp>
        <p:nvSpPr>
          <p:cNvPr id="3" name="Content Placeholder 2"/>
          <p:cNvSpPr>
            <a:spLocks noGrp="1"/>
          </p:cNvSpPr>
          <p:nvPr>
            <p:ph idx="1"/>
          </p:nvPr>
        </p:nvSpPr>
        <p:spPr>
          <a:xfrm>
            <a:off x="457200" y="764704"/>
            <a:ext cx="8229600" cy="5361459"/>
          </a:xfrm>
        </p:spPr>
        <p:txBody>
          <a:bodyPr/>
          <a:lstStyle/>
          <a:p>
            <a:pPr marL="0" indent="0" algn="ctr">
              <a:buNone/>
            </a:pPr>
            <a:r>
              <a:rPr lang="en-US" sz="2000" dirty="0" smtClean="0"/>
              <a:t>(for species with a reference genome)</a:t>
            </a:r>
          </a:p>
          <a:p>
            <a:pPr marL="0" indent="0" algn="ctr">
              <a:buNone/>
            </a:pPr>
            <a:endParaRPr lang="en-US" sz="1400" dirty="0"/>
          </a:p>
          <a:p>
            <a:pPr marL="457200" indent="-457200">
              <a:buFont typeface="+mj-lt"/>
              <a:buAutoNum type="arabicPeriod"/>
            </a:pPr>
            <a:r>
              <a:rPr lang="en-US" sz="2400" dirty="0" smtClean="0"/>
              <a:t>Quality checks on reads</a:t>
            </a:r>
          </a:p>
          <a:p>
            <a:pPr marL="457200" indent="-457200">
              <a:buFont typeface="+mj-lt"/>
              <a:buAutoNum type="arabicPeriod"/>
            </a:pPr>
            <a:r>
              <a:rPr lang="en-US" sz="2400" dirty="0"/>
              <a:t>T</a:t>
            </a:r>
            <a:r>
              <a:rPr lang="en-US" sz="2400" dirty="0" smtClean="0"/>
              <a:t>rim </a:t>
            </a:r>
            <a:r>
              <a:rPr lang="en-US" sz="2400" dirty="0"/>
              <a:t>3' </a:t>
            </a:r>
            <a:r>
              <a:rPr lang="en-US" sz="2400" dirty="0" smtClean="0"/>
              <a:t>adapters (optional)</a:t>
            </a:r>
            <a:endParaRPr lang="en-US" sz="2400" dirty="0"/>
          </a:p>
          <a:p>
            <a:pPr marL="457200" indent="-457200">
              <a:buFont typeface="+mj-lt"/>
              <a:buAutoNum type="arabicPeriod"/>
            </a:pPr>
            <a:r>
              <a:rPr lang="en-US" sz="2400" dirty="0" smtClean="0"/>
              <a:t>Index reference genome</a:t>
            </a:r>
            <a:endParaRPr lang="en-US" sz="2400" dirty="0"/>
          </a:p>
          <a:p>
            <a:pPr marL="457200" indent="-457200">
              <a:buFont typeface="+mj-lt"/>
              <a:buAutoNum type="arabicPeriod"/>
            </a:pPr>
            <a:r>
              <a:rPr lang="en-US" sz="2400" dirty="0" smtClean="0"/>
              <a:t>Map </a:t>
            </a:r>
            <a:r>
              <a:rPr lang="en-US" sz="2400" dirty="0"/>
              <a:t>reads </a:t>
            </a:r>
            <a:r>
              <a:rPr lang="en-US" sz="2400" dirty="0" smtClean="0"/>
              <a:t>to genome (</a:t>
            </a:r>
            <a:r>
              <a:rPr lang="en-US" sz="2400" dirty="0"/>
              <a:t>output in SAM or BAM format)</a:t>
            </a:r>
          </a:p>
          <a:p>
            <a:pPr marL="457200" indent="-457200">
              <a:buFont typeface="+mj-lt"/>
              <a:buAutoNum type="arabicPeriod"/>
            </a:pPr>
            <a:r>
              <a:rPr lang="en-US" sz="2400" dirty="0" smtClean="0"/>
              <a:t>Convert results to a sorted</a:t>
            </a:r>
            <a:r>
              <a:rPr lang="en-US" sz="2400" dirty="0"/>
              <a:t>, indexed BAM </a:t>
            </a:r>
            <a:r>
              <a:rPr lang="en-US" sz="2400" dirty="0" smtClean="0"/>
              <a:t>file</a:t>
            </a:r>
          </a:p>
          <a:p>
            <a:pPr marL="457200" indent="-457200">
              <a:buFont typeface="+mj-lt"/>
              <a:buAutoNum type="arabicPeriod"/>
            </a:pPr>
            <a:r>
              <a:rPr lang="en-US" sz="2400" dirty="0" smtClean="0"/>
              <a:t>Quality checks on mapped reads</a:t>
            </a:r>
            <a:endParaRPr lang="en-US" sz="2400" dirty="0"/>
          </a:p>
          <a:p>
            <a:pPr marL="457200" indent="-457200">
              <a:buFont typeface="+mj-lt"/>
              <a:buAutoNum type="arabicPeriod"/>
            </a:pPr>
            <a:r>
              <a:rPr lang="en-US" sz="2400" dirty="0" smtClean="0"/>
              <a:t>Visualize </a:t>
            </a:r>
            <a:r>
              <a:rPr lang="en-US" sz="2400" dirty="0"/>
              <a:t>read mappings on the genome</a:t>
            </a:r>
          </a:p>
          <a:p>
            <a:pPr marL="0" indent="0">
              <a:buNone/>
            </a:pPr>
            <a:endParaRPr lang="en-US" sz="1400" dirty="0"/>
          </a:p>
          <a:p>
            <a:pPr marL="0" indent="0">
              <a:buNone/>
            </a:pPr>
            <a:r>
              <a:rPr lang="en-US" sz="2000" dirty="0" smtClean="0"/>
              <a:t>Followed by further analyses</a:t>
            </a:r>
            <a:r>
              <a:rPr lang="is-IS" sz="2000" dirty="0" smtClean="0"/>
              <a:t>…</a:t>
            </a:r>
            <a:endParaRPr lang="en-US" sz="2000" dirty="0" smtClean="0"/>
          </a:p>
        </p:txBody>
      </p:sp>
    </p:spTree>
    <p:extLst>
      <p:ext uri="{BB962C8B-B14F-4D97-AF65-F5344CB8AC3E}">
        <p14:creationId xmlns:p14="http://schemas.microsoft.com/office/powerpoint/2010/main" val="1594097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sequence reads (FASTQ format)</a:t>
            </a:r>
            <a:endParaRPr lang="en-US" dirty="0"/>
          </a:p>
        </p:txBody>
      </p:sp>
      <p:sp>
        <p:nvSpPr>
          <p:cNvPr id="3" name="Content Placeholder 2"/>
          <p:cNvSpPr>
            <a:spLocks noGrp="1"/>
          </p:cNvSpPr>
          <p:nvPr>
            <p:ph idx="1"/>
          </p:nvPr>
        </p:nvSpPr>
        <p:spPr>
          <a:xfrm>
            <a:off x="457200" y="908720"/>
            <a:ext cx="9803432" cy="4929411"/>
          </a:xfrm>
        </p:spPr>
        <p:txBody>
          <a:bodyPr/>
          <a:lstStyle/>
          <a:p>
            <a:pPr marL="0" indent="0">
              <a:buNone/>
            </a:pPr>
            <a:r>
              <a:rPr lang="fi-FI" sz="1200" dirty="0">
                <a:latin typeface="Courier New"/>
                <a:cs typeface="Courier New"/>
              </a:rPr>
              <a:t>@HWI-ST1018:7:1101:16910:46835#0/1</a:t>
            </a:r>
          </a:p>
          <a:p>
            <a:pPr marL="0" indent="0">
              <a:buNone/>
            </a:pPr>
            <a:r>
              <a:rPr lang="fi-FI" sz="1200" dirty="0">
                <a:latin typeface="Courier New"/>
                <a:cs typeface="Courier New"/>
              </a:rPr>
              <a:t>CTTCATTTCCCTCCAGTCCCTGGAGGGGCTTCTAGTATTACTGGGACAATGACCACGCTGCCTGTTTGTCTGTGAGTTACGGGCAACCAGCCTCTTCAGCC</a:t>
            </a:r>
          </a:p>
          <a:p>
            <a:pPr marL="0" indent="0">
              <a:buNone/>
            </a:pPr>
            <a:r>
              <a:rPr lang="fi-FI" sz="1200" dirty="0">
                <a:latin typeface="Courier New"/>
                <a:cs typeface="Courier New"/>
              </a:rPr>
              <a:t>+</a:t>
            </a:r>
          </a:p>
          <a:p>
            <a:pPr marL="0" indent="0">
              <a:buNone/>
            </a:pPr>
            <a:r>
              <a:rPr lang="fi-FI" sz="1200" dirty="0">
                <a:latin typeface="Courier New"/>
                <a:cs typeface="Courier New"/>
              </a:rPr>
              <a:t>bbbeeeeefgggghiiiiiiiiiiiiiiiiihihihhiiiihiiiiiiiihiiiiiiiiiggggdeeeebddddcbbbcccccccccccacccccccdbbX</a:t>
            </a:r>
          </a:p>
          <a:p>
            <a:pPr marL="0" indent="0">
              <a:buNone/>
            </a:pPr>
            <a:r>
              <a:rPr lang="fi-FI" sz="1200" dirty="0">
                <a:latin typeface="Courier New"/>
                <a:cs typeface="Courier New"/>
              </a:rPr>
              <a:t>@HWI-ST1018:7:1101:2937:53143#0/1</a:t>
            </a:r>
          </a:p>
          <a:p>
            <a:pPr marL="0" indent="0">
              <a:buNone/>
            </a:pPr>
            <a:r>
              <a:rPr lang="fi-FI" sz="1200" dirty="0">
                <a:latin typeface="Courier New"/>
                <a:cs typeface="Courier New"/>
              </a:rPr>
              <a:t>CGACCAGCTGATCGTGTCTCCAAGGGCAGAAGCACAAGCGGGGAGGCTGGGGTGGCTGCAGCGAGGTCCTCCCTAAGTAGGGCAGGGGAGCCCCCAGGTGG</a:t>
            </a:r>
          </a:p>
          <a:p>
            <a:pPr marL="0" indent="0">
              <a:buNone/>
            </a:pPr>
            <a:r>
              <a:rPr lang="fi-FI" sz="1200" dirty="0">
                <a:latin typeface="Courier New"/>
                <a:cs typeface="Courier New"/>
              </a:rPr>
              <a:t>+</a:t>
            </a:r>
          </a:p>
          <a:p>
            <a:pPr marL="0" indent="0">
              <a:buNone/>
            </a:pPr>
            <a:r>
              <a:rPr lang="fi-FI" sz="1200" dirty="0">
                <a:latin typeface="Courier New"/>
                <a:cs typeface="Courier New"/>
              </a:rPr>
              <a:t>bbbeeeeeggfggihihiiiiiiiiiihiiiihiiiiihihigadcccdcccZaa^^_acccc_ac_bcccccbb^bYabbcbc]a]aET]acaaMW^BBB</a:t>
            </a:r>
          </a:p>
          <a:p>
            <a:pPr marL="0" indent="0">
              <a:buNone/>
            </a:pPr>
            <a:r>
              <a:rPr lang="fi-FI" sz="1200" dirty="0">
                <a:latin typeface="Courier New"/>
                <a:cs typeface="Courier New"/>
              </a:rPr>
              <a:t>@HWI-ST1018:7:1101:14544:66521#0/1</a:t>
            </a:r>
          </a:p>
          <a:p>
            <a:pPr marL="0" indent="0">
              <a:buNone/>
            </a:pPr>
            <a:r>
              <a:rPr lang="fi-FI" sz="1200" dirty="0">
                <a:latin typeface="Courier New"/>
                <a:cs typeface="Courier New"/>
              </a:rPr>
              <a:t>GGTGGCTGCAGCGAGGTCCTCCCTAAGTAGGGCAGGGGAGCCCCCAGGTGGGGAGGGCTCATGGGGGCCAGGGAGTAAGGCTGGCTCCCCTGGTGGTGCAG</a:t>
            </a:r>
          </a:p>
          <a:p>
            <a:pPr marL="0" indent="0">
              <a:buNone/>
            </a:pPr>
            <a:r>
              <a:rPr lang="fi-FI" sz="1200" dirty="0">
                <a:latin typeface="Courier New"/>
                <a:cs typeface="Courier New"/>
              </a:rPr>
              <a:t>+</a:t>
            </a:r>
          </a:p>
          <a:p>
            <a:pPr marL="0" indent="0">
              <a:buNone/>
            </a:pPr>
            <a:r>
              <a:rPr lang="fi-FI" sz="1200" dirty="0">
                <a:latin typeface="Courier New"/>
                <a:cs typeface="Courier New"/>
              </a:rPr>
              <a:t>bbaeeeeegggggiifghiiiiiihfhfhihiifhigihhiiihigggdcecc^acccccccccaccccccccac^b_bcbccccbbaacba`Y`cT^_]]</a:t>
            </a:r>
          </a:p>
          <a:p>
            <a:pPr marL="0" indent="0">
              <a:buNone/>
            </a:pPr>
            <a:r>
              <a:rPr lang="fi-FI" sz="1200" dirty="0">
                <a:latin typeface="Courier New"/>
                <a:cs typeface="Courier New"/>
              </a:rPr>
              <a:t>@HWI-ST1018:7:1101:15405:122666#0/1</a:t>
            </a:r>
          </a:p>
          <a:p>
            <a:pPr marL="0" indent="0">
              <a:buNone/>
            </a:pPr>
            <a:r>
              <a:rPr lang="fi-FI" sz="1200" dirty="0">
                <a:latin typeface="Courier New"/>
                <a:cs typeface="Courier New"/>
              </a:rPr>
              <a:t>CCCACCTGCAACTTTCCTCCAAGTGTGGCTCGGAGAAGAAACATCAACAAGGACCCTGGGCTTCGATTCAAAAACTCCTCTGAAGCCATCCATGCCCTGGG</a:t>
            </a:r>
          </a:p>
          <a:p>
            <a:pPr marL="0" indent="0">
              <a:buNone/>
            </a:pPr>
            <a:r>
              <a:rPr lang="fi-FI" sz="1200" dirty="0">
                <a:latin typeface="Courier New"/>
                <a:cs typeface="Courier New"/>
              </a:rPr>
              <a:t>+</a:t>
            </a:r>
          </a:p>
          <a:p>
            <a:pPr marL="0" indent="0">
              <a:buNone/>
            </a:pPr>
            <a:r>
              <a:rPr lang="fi-FI" sz="1200" dirty="0">
                <a:latin typeface="Courier New"/>
                <a:cs typeface="Courier New"/>
              </a:rPr>
              <a:t>bbbeeeeegggggiiiiiiihiigieghiii_eU_^cbceghffdhhiiicg`\XaZ`ggcdecebcdbb`bcaW_]bbbb]bbbbcbc^`bbbb`bb_^W</a:t>
            </a:r>
          </a:p>
          <a:p>
            <a:pPr marL="0" indent="0">
              <a:buNone/>
            </a:pPr>
            <a:r>
              <a:rPr lang="fi-FI" sz="1200" dirty="0">
                <a:latin typeface="Courier New"/>
                <a:cs typeface="Courier New"/>
              </a:rPr>
              <a:t>@HWI-ST1018:7:1101:14326:133684#0/1</a:t>
            </a:r>
          </a:p>
          <a:p>
            <a:pPr marL="0" indent="0">
              <a:buNone/>
            </a:pPr>
            <a:r>
              <a:rPr lang="fi-FI" sz="1200" dirty="0">
                <a:latin typeface="Courier New"/>
                <a:cs typeface="Courier New"/>
              </a:rPr>
              <a:t>CGCCTGCCCAGCAGTGTTTATCCTGGGATCCTCCTATTGGGGTTGAGGGAGGGGAAGACAGCAGGAAGGTTGAGGGAGCAGCAACTTGGCCAGACCAAGCG</a:t>
            </a:r>
          </a:p>
          <a:p>
            <a:pPr marL="0" indent="0">
              <a:buNone/>
            </a:pPr>
            <a:r>
              <a:rPr lang="fi-FI" sz="1200" dirty="0">
                <a:latin typeface="Courier New"/>
                <a:cs typeface="Courier New"/>
              </a:rPr>
              <a:t>+</a:t>
            </a:r>
          </a:p>
          <a:p>
            <a:pPr marL="0" indent="0">
              <a:buNone/>
            </a:pPr>
            <a:r>
              <a:rPr lang="fi-FI" sz="1200" dirty="0">
                <a:latin typeface="Courier New"/>
                <a:cs typeface="Courier New"/>
              </a:rPr>
              <a:t>^\\cccc^Y[Ybee^bfcegagX_^aeehhheebZPbf_RZeO^_ea]`Ye`[WYY^Q_Xab]ZZ^Z\_aY[GY^aNROW^PQXQX`a`XY`P^aW^_aWO</a:t>
            </a:r>
          </a:p>
          <a:p>
            <a:pPr marL="0" indent="0">
              <a:buNone/>
            </a:pPr>
            <a:r>
              <a:rPr lang="fi-FI" sz="1200" dirty="0" smtClean="0">
                <a:latin typeface="Courier New"/>
                <a:cs typeface="Courier New"/>
              </a:rPr>
              <a:t>...</a:t>
            </a:r>
            <a:endParaRPr lang="fi-FI" sz="1200" dirty="0">
              <a:latin typeface="Courier New"/>
              <a:cs typeface="Courier New"/>
            </a:endParaRPr>
          </a:p>
        </p:txBody>
      </p:sp>
    </p:spTree>
    <p:extLst>
      <p:ext uri="{BB962C8B-B14F-4D97-AF65-F5344CB8AC3E}">
        <p14:creationId xmlns:p14="http://schemas.microsoft.com/office/powerpoint/2010/main" val="16076706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reads mapped to genome (SAM format)</a:t>
            </a:r>
            <a:endParaRPr lang="en-US" dirty="0"/>
          </a:p>
        </p:txBody>
      </p:sp>
      <p:sp>
        <p:nvSpPr>
          <p:cNvPr id="3" name="Content Placeholder 2"/>
          <p:cNvSpPr>
            <a:spLocks noGrp="1"/>
          </p:cNvSpPr>
          <p:nvPr>
            <p:ph idx="1"/>
          </p:nvPr>
        </p:nvSpPr>
        <p:spPr>
          <a:xfrm>
            <a:off x="457200" y="908720"/>
            <a:ext cx="38822656" cy="4929411"/>
          </a:xfrm>
        </p:spPr>
        <p:txBody>
          <a:bodyPr/>
          <a:lstStyle/>
          <a:p>
            <a:pPr marL="0" indent="0">
              <a:buNone/>
            </a:pPr>
            <a:r>
              <a:rPr lang="de-DE" sz="1200" dirty="0" smtClean="0">
                <a:latin typeface="Courier New"/>
                <a:cs typeface="Courier New"/>
              </a:rPr>
              <a:t>HWI-ST1018:7:2305:11836:132357#0        </a:t>
            </a:r>
            <a:r>
              <a:rPr lang="de-DE" sz="1200" dirty="0">
                <a:latin typeface="Courier New"/>
                <a:cs typeface="Courier New"/>
              </a:rPr>
              <a:t>177     chr12   13070344        255     11S90M  chr2    73308461        0</a:t>
            </a:r>
          </a:p>
          <a:p>
            <a:pPr marL="0" indent="0">
              <a:buNone/>
            </a:pPr>
            <a:r>
              <a:rPr lang="de-DE" sz="1200" dirty="0">
                <a:latin typeface="Courier New"/>
                <a:cs typeface="Courier New"/>
              </a:rPr>
              <a:t>HWI-ST1018:7:1205:18018:8988#0  97      chr12   51637109        255     96M5S   chr2    73302567        0</a:t>
            </a:r>
          </a:p>
          <a:p>
            <a:pPr marL="0" indent="0">
              <a:buNone/>
            </a:pPr>
            <a:r>
              <a:rPr lang="de-DE" sz="1200" dirty="0">
                <a:latin typeface="Courier New"/>
                <a:cs typeface="Courier New"/>
              </a:rPr>
              <a:t>HWI-ST1018:7:1103:2457:70159#0  129     chr19   45504799        255     101M    chr2    73315542        0</a:t>
            </a:r>
          </a:p>
          <a:p>
            <a:pPr marL="0" indent="0">
              <a:buNone/>
            </a:pPr>
            <a:r>
              <a:rPr lang="de-DE" sz="1200" dirty="0">
                <a:latin typeface="Courier New"/>
                <a:cs typeface="Courier New"/>
              </a:rPr>
              <a:t>HWI-ST1018:7:1107:14230:146505#0        99      chr2    73300510        255     101M    =       73300572        163</a:t>
            </a:r>
          </a:p>
          <a:p>
            <a:pPr marL="0" indent="0">
              <a:buNone/>
            </a:pPr>
            <a:r>
              <a:rPr lang="de-DE" sz="1200" dirty="0">
                <a:latin typeface="Courier New"/>
                <a:cs typeface="Courier New"/>
              </a:rPr>
              <a:t>HWI-ST1018:7:1106:16800:63390#0 163     chr2    73300524        255     101M    =       73300652        229</a:t>
            </a:r>
          </a:p>
          <a:p>
            <a:pPr marL="0" indent="0">
              <a:buNone/>
            </a:pPr>
            <a:r>
              <a:rPr lang="de-DE" sz="1200" dirty="0">
                <a:latin typeface="Courier New"/>
                <a:cs typeface="Courier New"/>
              </a:rPr>
              <a:t>HWI-ST1018:7:2306:19900:62130#0 99      chr2    73300547        255     101M    =       73300729        283</a:t>
            </a:r>
          </a:p>
          <a:p>
            <a:pPr marL="0" indent="0">
              <a:buNone/>
            </a:pPr>
            <a:r>
              <a:rPr lang="de-DE" sz="1200" dirty="0">
                <a:latin typeface="Courier New"/>
                <a:cs typeface="Courier New"/>
              </a:rPr>
              <a:t>HWI-ST1018:7:2305:8697:195892#0 163     chr2    73300561        255     4S97M   =       73300680        224</a:t>
            </a:r>
          </a:p>
          <a:p>
            <a:pPr marL="0" indent="0">
              <a:buNone/>
            </a:pPr>
            <a:r>
              <a:rPr lang="de-DE" sz="1200" dirty="0">
                <a:latin typeface="Courier New"/>
                <a:cs typeface="Courier New"/>
              </a:rPr>
              <a:t>HWI-ST1018:7:1208:10024:50258#0 99      chr2    73300563        255     98M3S   =       73300662        200</a:t>
            </a:r>
          </a:p>
          <a:p>
            <a:pPr marL="0" indent="0">
              <a:buNone/>
            </a:pPr>
            <a:r>
              <a:rPr lang="de-DE" sz="1200" dirty="0">
                <a:latin typeface="Courier New"/>
                <a:cs typeface="Courier New"/>
              </a:rPr>
              <a:t>HWI-ST1018:7:1107:14230:146505#0        147     chr2    73300572        255     101M    =       73300510        -163</a:t>
            </a:r>
          </a:p>
          <a:p>
            <a:pPr marL="0" indent="0">
              <a:buNone/>
            </a:pPr>
            <a:r>
              <a:rPr lang="de-DE" sz="1200" dirty="0">
                <a:latin typeface="Courier New"/>
                <a:cs typeface="Courier New"/>
              </a:rPr>
              <a:t>HWI-ST1018:7:1208:10123:71500#0 99      chr2    73300593        255     101M    =       73300684        192</a:t>
            </a:r>
          </a:p>
          <a:p>
            <a:pPr marL="0" indent="0">
              <a:buNone/>
            </a:pPr>
            <a:r>
              <a:rPr lang="de-DE" sz="1200" dirty="0">
                <a:latin typeface="Courier New"/>
                <a:cs typeface="Courier New"/>
              </a:rPr>
              <a:t>HWI-ST1018:7:2107:11555:46214#0 163     chr2    73300593        255     101M    =       73300655        163</a:t>
            </a:r>
          </a:p>
          <a:p>
            <a:pPr marL="0" indent="0">
              <a:buNone/>
            </a:pPr>
            <a:r>
              <a:rPr lang="de-DE" sz="1200" dirty="0">
                <a:latin typeface="Courier New"/>
                <a:cs typeface="Courier New"/>
              </a:rPr>
              <a:t>HWI-ST1018:7:1102:12130:87067#0 73      chr2    73300594        255     101M    =       73300594        0</a:t>
            </a:r>
          </a:p>
          <a:p>
            <a:pPr marL="0" indent="0">
              <a:buNone/>
            </a:pPr>
            <a:r>
              <a:rPr lang="de-DE" sz="1200" dirty="0">
                <a:latin typeface="Courier New"/>
                <a:cs typeface="Courier New"/>
              </a:rPr>
              <a:t>HWI-ST1018:7:1102:12130:87067#0 133     chr2    73300594        0       *       =       73300594        0</a:t>
            </a:r>
          </a:p>
          <a:p>
            <a:pPr marL="0" indent="0">
              <a:buNone/>
            </a:pPr>
            <a:r>
              <a:rPr lang="de-DE" sz="1200" dirty="0">
                <a:latin typeface="Courier New"/>
                <a:cs typeface="Courier New"/>
              </a:rPr>
              <a:t>HWI-ST1018:7:1206:3667:137198#0 145     chr2    73300602        255     101M    chr1    150812084       0</a:t>
            </a:r>
          </a:p>
          <a:p>
            <a:pPr marL="0" indent="0">
              <a:buNone/>
            </a:pPr>
            <a:r>
              <a:rPr lang="de-DE" sz="1200" dirty="0">
                <a:latin typeface="Courier New"/>
                <a:cs typeface="Courier New"/>
              </a:rPr>
              <a:t>HWI-ST1018:7:1208:16138:88503#0 99      chr2    73300603        255     101M    =       73300733        231</a:t>
            </a:r>
          </a:p>
          <a:p>
            <a:pPr marL="0" indent="0">
              <a:buNone/>
            </a:pPr>
            <a:r>
              <a:rPr lang="de-DE" sz="1200" dirty="0">
                <a:latin typeface="Courier New"/>
                <a:cs typeface="Courier New"/>
              </a:rPr>
              <a:t>HWI-ST1018:7:2206:7742:86872#0  163     chr2    73300621        255     101M    =       73300630        110</a:t>
            </a:r>
          </a:p>
          <a:p>
            <a:pPr marL="0" indent="0">
              <a:buNone/>
            </a:pPr>
            <a:r>
              <a:rPr lang="de-DE" sz="1200" dirty="0">
                <a:latin typeface="Courier New"/>
                <a:cs typeface="Courier New"/>
              </a:rPr>
              <a:t>HWI-ST1018:7:1308:14606:19516#0 99      chr2    73300623        255     1S100M  =       73300801        280</a:t>
            </a:r>
          </a:p>
          <a:p>
            <a:pPr marL="0" indent="0">
              <a:buNone/>
            </a:pPr>
            <a:r>
              <a:rPr lang="de-DE" sz="1200" dirty="0">
                <a:latin typeface="Courier New"/>
                <a:cs typeface="Courier New"/>
              </a:rPr>
              <a:t>HWI-ST1018:7:2301:14871:81110#0 99      chr2    73300623        255     101M    =       73300729        207</a:t>
            </a:r>
          </a:p>
          <a:p>
            <a:pPr marL="0" indent="0">
              <a:buNone/>
            </a:pPr>
            <a:r>
              <a:rPr lang="de-DE" sz="1200" dirty="0">
                <a:latin typeface="Courier New"/>
                <a:cs typeface="Courier New"/>
              </a:rPr>
              <a:t>HWI-ST1018:7:2201:13683:64077#0 145     chr2    73300623        255     11S90M  =       73300625        112</a:t>
            </a:r>
          </a:p>
          <a:p>
            <a:pPr marL="0" indent="0">
              <a:buNone/>
            </a:pPr>
            <a:r>
              <a:rPr lang="de-DE" sz="1200" dirty="0" smtClean="0">
                <a:latin typeface="Courier New"/>
                <a:cs typeface="Courier New"/>
              </a:rPr>
              <a:t>...</a:t>
            </a:r>
            <a:endParaRPr lang="de-DE" sz="1200" dirty="0">
              <a:latin typeface="Courier New"/>
              <a:cs typeface="Courier New"/>
            </a:endParaRPr>
          </a:p>
        </p:txBody>
      </p:sp>
    </p:spTree>
    <p:extLst>
      <p:ext uri="{BB962C8B-B14F-4D97-AF65-F5344CB8AC3E}">
        <p14:creationId xmlns:p14="http://schemas.microsoft.com/office/powerpoint/2010/main" val="3637354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read alignments</a:t>
            </a:r>
            <a:endParaRPr lang="en-US" dirty="0"/>
          </a:p>
        </p:txBody>
      </p:sp>
      <p:pic>
        <p:nvPicPr>
          <p:cNvPr id="6" name="Picture 5" descr="hgt_genome_7b47_a68df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836712"/>
            <a:ext cx="9090680" cy="5100882"/>
          </a:xfrm>
          <a:prstGeom prst="rect">
            <a:avLst/>
          </a:prstGeom>
        </p:spPr>
      </p:pic>
    </p:spTree>
    <p:extLst>
      <p:ext uri="{BB962C8B-B14F-4D97-AF65-F5344CB8AC3E}">
        <p14:creationId xmlns:p14="http://schemas.microsoft.com/office/powerpoint/2010/main" val="287768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04" y="116632"/>
            <a:ext cx="8229600" cy="698088"/>
          </a:xfrm>
        </p:spPr>
        <p:txBody>
          <a:bodyPr/>
          <a:lstStyle/>
          <a:p>
            <a:r>
              <a:rPr lang="en-US" dirty="0" smtClean="0"/>
              <a:t>RNA aligner is important because of spliced reads.</a:t>
            </a:r>
            <a:endParaRPr lang="en-US" dirty="0"/>
          </a:p>
        </p:txBody>
      </p:sp>
      <p:pic>
        <p:nvPicPr>
          <p:cNvPr id="5" name="Picture 4"/>
          <p:cNvPicPr>
            <a:picLocks noChangeAspect="1"/>
          </p:cNvPicPr>
          <p:nvPr/>
        </p:nvPicPr>
        <p:blipFill>
          <a:blip r:embed="rId2"/>
          <a:stretch>
            <a:fillRect/>
          </a:stretch>
        </p:blipFill>
        <p:spPr>
          <a:xfrm>
            <a:off x="2336261" y="1268760"/>
            <a:ext cx="4348150" cy="4908140"/>
          </a:xfrm>
          <a:prstGeom prst="rect">
            <a:avLst/>
          </a:prstGeom>
        </p:spPr>
      </p:pic>
      <p:sp>
        <p:nvSpPr>
          <p:cNvPr id="6" name="TextBox 5"/>
          <p:cNvSpPr txBox="1"/>
          <p:nvPr/>
        </p:nvSpPr>
        <p:spPr>
          <a:xfrm>
            <a:off x="5580112" y="5661248"/>
            <a:ext cx="3464222" cy="369332"/>
          </a:xfrm>
          <a:prstGeom prst="rect">
            <a:avLst/>
          </a:prstGeom>
          <a:noFill/>
        </p:spPr>
        <p:txBody>
          <a:bodyPr wrap="none" rtlCol="0">
            <a:spAutoFit/>
          </a:bodyPr>
          <a:lstStyle/>
          <a:p>
            <a:r>
              <a:rPr lang="en-US" dirty="0" smtClean="0"/>
              <a:t>Garber et al. </a:t>
            </a:r>
            <a:r>
              <a:rPr lang="en-US" i="1" dirty="0" smtClean="0"/>
              <a:t>Nature Methods</a:t>
            </a:r>
            <a:r>
              <a:rPr lang="en-US" dirty="0" smtClean="0"/>
              <a:t> 2011</a:t>
            </a:r>
            <a:endParaRPr lang="en-US" dirty="0"/>
          </a:p>
        </p:txBody>
      </p:sp>
    </p:spTree>
    <p:extLst>
      <p:ext uri="{BB962C8B-B14F-4D97-AF65-F5344CB8AC3E}">
        <p14:creationId xmlns:p14="http://schemas.microsoft.com/office/powerpoint/2010/main" val="1847094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Introns can be very large!</a:t>
            </a:r>
            <a:endParaRPr lang="en-US" dirty="0"/>
          </a:p>
        </p:txBody>
      </p:sp>
      <p:pic>
        <p:nvPicPr>
          <p:cNvPr id="4" name="Picture 3" descr="intron_sizes.pdf"/>
          <p:cNvPicPr>
            <a:picLocks noChangeAspect="1"/>
          </p:cNvPicPr>
          <p:nvPr/>
        </p:nvPicPr>
        <p:blipFill rotWithShape="1">
          <a:blip r:embed="rId3">
            <a:extLst>
              <a:ext uri="{28A0092B-C50C-407E-A947-70E740481C1C}">
                <a14:useLocalDpi xmlns:a14="http://schemas.microsoft.com/office/drawing/2010/main" val="0"/>
              </a:ext>
            </a:extLst>
          </a:blip>
          <a:srcRect t="3815" b="2070"/>
          <a:stretch/>
        </p:blipFill>
        <p:spPr>
          <a:xfrm>
            <a:off x="1979712" y="962526"/>
            <a:ext cx="5298564" cy="4986754"/>
          </a:xfrm>
          <a:prstGeom prst="rect">
            <a:avLst/>
          </a:prstGeom>
        </p:spPr>
      </p:pic>
    </p:spTree>
    <p:extLst>
      <p:ext uri="{BB962C8B-B14F-4D97-AF65-F5344CB8AC3E}">
        <p14:creationId xmlns:p14="http://schemas.microsoft.com/office/powerpoint/2010/main" val="7616707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Limited sequence signals at splice sites</a:t>
            </a:r>
            <a:endParaRPr lang="en-US" dirty="0"/>
          </a:p>
        </p:txBody>
      </p:sp>
      <p:sp>
        <p:nvSpPr>
          <p:cNvPr id="3" name="TextBox 2"/>
          <p:cNvSpPr txBox="1"/>
          <p:nvPr/>
        </p:nvSpPr>
        <p:spPr>
          <a:xfrm>
            <a:off x="5076056" y="5661248"/>
            <a:ext cx="3927809" cy="369332"/>
          </a:xfrm>
          <a:prstGeom prst="rect">
            <a:avLst/>
          </a:prstGeom>
          <a:noFill/>
        </p:spPr>
        <p:txBody>
          <a:bodyPr wrap="square" rtlCol="0">
            <a:spAutoFit/>
          </a:bodyPr>
          <a:lstStyle/>
          <a:p>
            <a:r>
              <a:rPr lang="en-US" dirty="0" smtClean="0"/>
              <a:t>Iwata and </a:t>
            </a:r>
            <a:r>
              <a:rPr lang="en-US" dirty="0" err="1" smtClean="0"/>
              <a:t>Gotoh</a:t>
            </a:r>
            <a:r>
              <a:rPr lang="en-US" dirty="0" smtClean="0"/>
              <a:t> </a:t>
            </a:r>
            <a:r>
              <a:rPr lang="en-US" i="1" dirty="0" smtClean="0"/>
              <a:t>BMC Genomics </a:t>
            </a:r>
            <a:r>
              <a:rPr lang="en-US" dirty="0" smtClean="0"/>
              <a:t>2011</a:t>
            </a:r>
            <a:endParaRPr lang="en-US" dirty="0"/>
          </a:p>
        </p:txBody>
      </p:sp>
      <p:pic>
        <p:nvPicPr>
          <p:cNvPr id="5" name="Picture 4"/>
          <p:cNvPicPr>
            <a:picLocks noChangeAspect="1"/>
          </p:cNvPicPr>
          <p:nvPr/>
        </p:nvPicPr>
        <p:blipFill>
          <a:blip r:embed="rId3"/>
          <a:stretch>
            <a:fillRect/>
          </a:stretch>
        </p:blipFill>
        <p:spPr>
          <a:xfrm>
            <a:off x="179512" y="836712"/>
            <a:ext cx="7416358" cy="482453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58553221"/>
              </p:ext>
            </p:extLst>
          </p:nvPr>
        </p:nvGraphicFramePr>
        <p:xfrm>
          <a:off x="6516216" y="2276872"/>
          <a:ext cx="2304256" cy="1728192"/>
        </p:xfrm>
        <a:graphic>
          <a:graphicData uri="http://schemas.openxmlformats.org/drawingml/2006/table">
            <a:tbl>
              <a:tblPr bandRow="1">
                <a:tableStyleId>{5C22544A-7EE6-4342-B048-85BDC9FD1C3A}</a:tableStyleId>
              </a:tblPr>
              <a:tblGrid>
                <a:gridCol w="1152128"/>
                <a:gridCol w="1152128"/>
              </a:tblGrid>
              <a:tr h="576064">
                <a:tc>
                  <a:txBody>
                    <a:bodyPr/>
                    <a:lstStyle/>
                    <a:p>
                      <a:r>
                        <a:rPr lang="en-US" sz="2400" dirty="0" smtClean="0"/>
                        <a:t>GT…AG</a:t>
                      </a: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r"/>
                      <a:r>
                        <a:rPr lang="en-US" sz="2400" dirty="0" smtClean="0"/>
                        <a:t>98.6%</a:t>
                      </a:r>
                      <a:endParaRPr lang="en-US" sz="2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r>
              <a:tr h="576064">
                <a:tc>
                  <a:txBody>
                    <a:bodyPr/>
                    <a:lstStyle/>
                    <a:p>
                      <a:r>
                        <a:rPr lang="en-US" sz="2400" dirty="0" smtClean="0"/>
                        <a:t>GC…AG</a:t>
                      </a:r>
                      <a:endParaRPr lang="en-US" sz="2400" dirty="0"/>
                    </a:p>
                  </a:txBody>
                  <a:tcPr>
                    <a:lnL w="12700" cap="flat" cmpd="sng" algn="ctr">
                      <a:solidFill>
                        <a:scrgbClr r="0" g="0" b="0"/>
                      </a:solidFill>
                      <a:prstDash val="solid"/>
                      <a:round/>
                      <a:headEnd type="none" w="med" len="med"/>
                      <a:tailEnd type="none" w="med" len="med"/>
                    </a:lnL>
                  </a:tcPr>
                </a:tc>
                <a:tc>
                  <a:txBody>
                    <a:bodyPr/>
                    <a:lstStyle/>
                    <a:p>
                      <a:pPr algn="r"/>
                      <a:r>
                        <a:rPr lang="en-US" sz="2400" dirty="0" smtClean="0"/>
                        <a:t>1.3%</a:t>
                      </a:r>
                      <a:endParaRPr lang="en-US" sz="2400" dirty="0"/>
                    </a:p>
                  </a:txBody>
                  <a:tcPr>
                    <a:lnR w="12700" cap="flat" cmpd="sng" algn="ctr">
                      <a:solidFill>
                        <a:scrgbClr r="0" g="0" b="0"/>
                      </a:solidFill>
                      <a:prstDash val="solid"/>
                      <a:round/>
                      <a:headEnd type="none" w="med" len="med"/>
                      <a:tailEnd type="none" w="med" len="med"/>
                    </a:lnR>
                  </a:tcPr>
                </a:tc>
              </a:tr>
              <a:tr h="576064">
                <a:tc>
                  <a:txBody>
                    <a:bodyPr/>
                    <a:lstStyle/>
                    <a:p>
                      <a:r>
                        <a:rPr lang="en-US" sz="2400" dirty="0" smtClean="0"/>
                        <a:t>AT…AC</a:t>
                      </a:r>
                      <a:endParaRPr lang="en-US" sz="24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r"/>
                      <a:r>
                        <a:rPr lang="en-US" sz="2400" dirty="0" smtClean="0"/>
                        <a:t>0.1%</a:t>
                      </a:r>
                      <a:endParaRPr lang="en-US" sz="24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283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important is mapping accuracy?</a:t>
            </a:r>
            <a:endParaRPr lang="en-US" dirty="0"/>
          </a:p>
        </p:txBody>
      </p:sp>
      <p:sp>
        <p:nvSpPr>
          <p:cNvPr id="42" name="TextBox 41"/>
          <p:cNvSpPr txBox="1"/>
          <p:nvPr/>
        </p:nvSpPr>
        <p:spPr>
          <a:xfrm>
            <a:off x="1475656" y="1013247"/>
            <a:ext cx="6912768" cy="615553"/>
          </a:xfrm>
          <a:prstGeom prst="rect">
            <a:avLst/>
          </a:prstGeom>
          <a:noFill/>
        </p:spPr>
        <p:txBody>
          <a:bodyPr wrap="square" rtlCol="0">
            <a:spAutoFit/>
          </a:bodyPr>
          <a:lstStyle/>
          <a:p>
            <a:pPr>
              <a:lnSpc>
                <a:spcPct val="150000"/>
              </a:lnSpc>
            </a:pPr>
            <a:r>
              <a:rPr lang="is-IS" sz="2400" dirty="0"/>
              <a:t>D</a:t>
            </a:r>
            <a:r>
              <a:rPr lang="is-IS" sz="2400" dirty="0" smtClean="0"/>
              <a:t>epends what you want to do:</a:t>
            </a:r>
            <a:r>
              <a:rPr lang="en-US" sz="2400" dirty="0" smtClean="0"/>
              <a:t> </a:t>
            </a:r>
          </a:p>
        </p:txBody>
      </p:sp>
      <p:sp>
        <p:nvSpPr>
          <p:cNvPr id="27" name="TextBox 26"/>
          <p:cNvSpPr txBox="1"/>
          <p:nvPr/>
        </p:nvSpPr>
        <p:spPr>
          <a:xfrm>
            <a:off x="1475656" y="2420888"/>
            <a:ext cx="6552728" cy="2831544"/>
          </a:xfrm>
          <a:prstGeom prst="rect">
            <a:avLst/>
          </a:prstGeom>
          <a:noFill/>
        </p:spPr>
        <p:txBody>
          <a:bodyPr wrap="square" rtlCol="0">
            <a:spAutoFit/>
          </a:bodyPr>
          <a:lstStyle/>
          <a:p>
            <a:pPr>
              <a:lnSpc>
                <a:spcPct val="150000"/>
              </a:lnSpc>
            </a:pPr>
            <a:r>
              <a:rPr lang="en-US" sz="2400" dirty="0" smtClean="0"/>
              <a:t>Identify </a:t>
            </a:r>
            <a:r>
              <a:rPr lang="en-US" sz="2400" dirty="0"/>
              <a:t>novel genetic variants or RNA editing</a:t>
            </a:r>
          </a:p>
          <a:p>
            <a:pPr>
              <a:lnSpc>
                <a:spcPct val="150000"/>
              </a:lnSpc>
            </a:pPr>
            <a:r>
              <a:rPr lang="en-US" sz="2400" dirty="0" smtClean="0"/>
              <a:t>Allele</a:t>
            </a:r>
            <a:r>
              <a:rPr lang="en-US" sz="2400" dirty="0"/>
              <a:t>-specific expression</a:t>
            </a:r>
          </a:p>
          <a:p>
            <a:pPr>
              <a:lnSpc>
                <a:spcPct val="150000"/>
              </a:lnSpc>
            </a:pPr>
            <a:r>
              <a:rPr lang="en-US" sz="2400" dirty="0" smtClean="0"/>
              <a:t>Genome annotation</a:t>
            </a:r>
            <a:endParaRPr lang="en-US" sz="2400" dirty="0"/>
          </a:p>
          <a:p>
            <a:pPr>
              <a:lnSpc>
                <a:spcPct val="150000"/>
              </a:lnSpc>
            </a:pPr>
            <a:r>
              <a:rPr lang="en-US" sz="2400" dirty="0" smtClean="0"/>
              <a:t>Gene </a:t>
            </a:r>
            <a:r>
              <a:rPr lang="en-US" sz="2400" dirty="0"/>
              <a:t>and transcript discovery</a:t>
            </a:r>
          </a:p>
          <a:p>
            <a:pPr>
              <a:lnSpc>
                <a:spcPct val="150000"/>
              </a:lnSpc>
            </a:pPr>
            <a:r>
              <a:rPr lang="en-US" sz="2400" dirty="0" smtClean="0"/>
              <a:t>Differential </a:t>
            </a:r>
            <a:r>
              <a:rPr lang="en-US" sz="2400" dirty="0"/>
              <a:t>expression</a:t>
            </a:r>
          </a:p>
        </p:txBody>
      </p:sp>
      <p:sp>
        <p:nvSpPr>
          <p:cNvPr id="3" name="Up Arrow 2"/>
          <p:cNvSpPr/>
          <p:nvPr/>
        </p:nvSpPr>
        <p:spPr>
          <a:xfrm>
            <a:off x="395536" y="1844824"/>
            <a:ext cx="1008112" cy="3888432"/>
          </a:xfrm>
          <a:prstGeom prst="upArrow">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2800" dirty="0" smtClean="0"/>
              <a:t>Importance</a:t>
            </a:r>
            <a:endParaRPr lang="en-US" sz="2800" dirty="0"/>
          </a:p>
        </p:txBody>
      </p:sp>
    </p:spTree>
    <p:extLst>
      <p:ext uri="{BB962C8B-B14F-4D97-AF65-F5344CB8AC3E}">
        <p14:creationId xmlns:p14="http://schemas.microsoft.com/office/powerpoint/2010/main" val="5634996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RNA-seq aligners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31900916"/>
              </p:ext>
            </p:extLst>
          </p:nvPr>
        </p:nvGraphicFramePr>
        <p:xfrm>
          <a:off x="457200" y="1196975"/>
          <a:ext cx="8147248" cy="2595880"/>
        </p:xfrm>
        <a:graphic>
          <a:graphicData uri="http://schemas.openxmlformats.org/drawingml/2006/table">
            <a:tbl>
              <a:tblPr bandRow="1">
                <a:tableStyleId>{5C22544A-7EE6-4342-B048-85BDC9FD1C3A}</a:tableStyleId>
              </a:tblPr>
              <a:tblGrid>
                <a:gridCol w="2067445"/>
                <a:gridCol w="6079803"/>
              </a:tblGrid>
              <a:tr h="370840">
                <a:tc>
                  <a:txBody>
                    <a:bodyPr/>
                    <a:lstStyle/>
                    <a:p>
                      <a:r>
                        <a:rPr lang="en-US" dirty="0" smtClean="0"/>
                        <a:t>TopHat2</a:t>
                      </a:r>
                      <a:endParaRPr lang="en-US" dirty="0"/>
                    </a:p>
                  </a:txBody>
                  <a:tcPr/>
                </a:tc>
                <a:tc>
                  <a:txBody>
                    <a:bodyPr/>
                    <a:lstStyle/>
                    <a:p>
                      <a:r>
                        <a:rPr lang="en-US" dirty="0" smtClean="0"/>
                        <a:t>Kim et al. </a:t>
                      </a:r>
                      <a:r>
                        <a:rPr lang="en-US" i="1" dirty="0" smtClean="0"/>
                        <a:t>Genome</a:t>
                      </a:r>
                      <a:r>
                        <a:rPr lang="en-US" i="1" baseline="0" dirty="0" smtClean="0"/>
                        <a:t> Biology</a:t>
                      </a:r>
                      <a:r>
                        <a:rPr lang="en-US" baseline="0" dirty="0" smtClean="0"/>
                        <a:t> 2013</a:t>
                      </a:r>
                      <a:endParaRPr lang="en-US" dirty="0"/>
                    </a:p>
                  </a:txBody>
                  <a:tcPr/>
                </a:tc>
              </a:tr>
              <a:tr h="370840">
                <a:tc>
                  <a:txBody>
                    <a:bodyPr/>
                    <a:lstStyle/>
                    <a:p>
                      <a:r>
                        <a:rPr lang="en-US" dirty="0" smtClean="0"/>
                        <a:t>HISAT2</a:t>
                      </a:r>
                      <a:endParaRPr lang="en-US" dirty="0"/>
                    </a:p>
                  </a:txBody>
                  <a:tcPr/>
                </a:tc>
                <a:tc>
                  <a:txBody>
                    <a:bodyPr/>
                    <a:lstStyle/>
                    <a:p>
                      <a:r>
                        <a:rPr lang="en-US" dirty="0" smtClean="0"/>
                        <a:t>Kim et al. </a:t>
                      </a:r>
                      <a:r>
                        <a:rPr lang="en-US" i="1" dirty="0" smtClean="0"/>
                        <a:t>Nature Methods </a:t>
                      </a:r>
                      <a:r>
                        <a:rPr lang="en-US" i="0" dirty="0" smtClean="0"/>
                        <a:t>2015</a:t>
                      </a:r>
                      <a:endParaRPr lang="en-US" dirty="0"/>
                    </a:p>
                  </a:txBody>
                  <a:tcPr/>
                </a:tc>
              </a:tr>
              <a:tr h="370840">
                <a:tc>
                  <a:txBody>
                    <a:bodyPr/>
                    <a:lstStyle/>
                    <a:p>
                      <a:r>
                        <a:rPr lang="en-US" dirty="0" smtClean="0"/>
                        <a:t>STAR</a:t>
                      </a:r>
                      <a:endParaRPr lang="en-US" dirty="0"/>
                    </a:p>
                  </a:txBody>
                  <a:tcPr/>
                </a:tc>
                <a:tc>
                  <a:txBody>
                    <a:bodyPr/>
                    <a:lstStyle/>
                    <a:p>
                      <a:r>
                        <a:rPr lang="en-US" dirty="0" err="1" smtClean="0"/>
                        <a:t>Dobin</a:t>
                      </a:r>
                      <a:r>
                        <a:rPr lang="en-US" dirty="0" smtClean="0"/>
                        <a:t> et al. </a:t>
                      </a:r>
                      <a:r>
                        <a:rPr lang="en-US" i="1" dirty="0" smtClean="0"/>
                        <a:t>Bioinformatics </a:t>
                      </a:r>
                      <a:r>
                        <a:rPr lang="en-US" i="0" dirty="0" smtClean="0"/>
                        <a:t>2013</a:t>
                      </a:r>
                      <a:endParaRPr lang="en-US" i="0" dirty="0"/>
                    </a:p>
                  </a:txBody>
                  <a:tcPr/>
                </a:tc>
              </a:tr>
              <a:tr h="370840">
                <a:tc>
                  <a:txBody>
                    <a:bodyPr/>
                    <a:lstStyle/>
                    <a:p>
                      <a:r>
                        <a:rPr lang="en-US" dirty="0" smtClean="0"/>
                        <a:t>GSNAP</a:t>
                      </a:r>
                      <a:endParaRPr lang="en-US" dirty="0"/>
                    </a:p>
                  </a:txBody>
                  <a:tcPr/>
                </a:tc>
                <a:tc>
                  <a:txBody>
                    <a:bodyPr/>
                    <a:lstStyle/>
                    <a:p>
                      <a:r>
                        <a:rPr lang="en-US" dirty="0" smtClean="0"/>
                        <a:t>Wu and </a:t>
                      </a:r>
                      <a:r>
                        <a:rPr lang="en-US" dirty="0" err="1" smtClean="0"/>
                        <a:t>Nacu</a:t>
                      </a:r>
                      <a:r>
                        <a:rPr lang="en-US" dirty="0" smtClean="0"/>
                        <a:t> </a:t>
                      </a:r>
                      <a:r>
                        <a:rPr lang="en-US" i="1" dirty="0" smtClean="0"/>
                        <a:t>Bioinformatics </a:t>
                      </a:r>
                      <a:r>
                        <a:rPr lang="en-US" i="0" dirty="0" smtClean="0"/>
                        <a:t>2010</a:t>
                      </a:r>
                      <a:endParaRPr lang="en-US" dirty="0"/>
                    </a:p>
                  </a:txBody>
                  <a:tcPr/>
                </a:tc>
              </a:tr>
              <a:tr h="370840">
                <a:tc>
                  <a:txBody>
                    <a:bodyPr/>
                    <a:lstStyle/>
                    <a:p>
                      <a:r>
                        <a:rPr lang="en-US" dirty="0" err="1" smtClean="0"/>
                        <a:t>OLego</a:t>
                      </a:r>
                      <a:endParaRPr lang="en-US" dirty="0"/>
                    </a:p>
                  </a:txBody>
                  <a:tcPr/>
                </a:tc>
                <a:tc>
                  <a:txBody>
                    <a:bodyPr/>
                    <a:lstStyle/>
                    <a:p>
                      <a:r>
                        <a:rPr lang="en-US" dirty="0" smtClean="0"/>
                        <a:t>Wu et al.</a:t>
                      </a:r>
                      <a:r>
                        <a:rPr lang="en-US" baseline="0" dirty="0" smtClean="0"/>
                        <a:t> </a:t>
                      </a:r>
                      <a:r>
                        <a:rPr lang="en-US" i="1" baseline="0" dirty="0" smtClean="0"/>
                        <a:t>Nucleic Acids Research </a:t>
                      </a:r>
                      <a:r>
                        <a:rPr lang="en-US" i="0" baseline="0" dirty="0" smtClean="0"/>
                        <a:t>2013</a:t>
                      </a:r>
                      <a:endParaRPr lang="en-US" i="0" dirty="0"/>
                    </a:p>
                  </a:txBody>
                  <a:tcPr/>
                </a:tc>
              </a:tr>
              <a:tr h="370840">
                <a:tc>
                  <a:txBody>
                    <a:bodyPr/>
                    <a:lstStyle/>
                    <a:p>
                      <a:r>
                        <a:rPr lang="en-US" dirty="0" smtClean="0"/>
                        <a:t>HPG aligner</a:t>
                      </a:r>
                      <a:endParaRPr lang="en-US" dirty="0"/>
                    </a:p>
                  </a:txBody>
                  <a:tcPr/>
                </a:tc>
                <a:tc>
                  <a:txBody>
                    <a:bodyPr/>
                    <a:lstStyle/>
                    <a:p>
                      <a:r>
                        <a:rPr lang="en-US" dirty="0" smtClean="0"/>
                        <a:t>Medina et al. </a:t>
                      </a:r>
                      <a:r>
                        <a:rPr lang="en-US" i="1" dirty="0" smtClean="0"/>
                        <a:t>DNA Research</a:t>
                      </a:r>
                      <a:r>
                        <a:rPr lang="en-US" i="0" baseline="0" dirty="0" smtClean="0"/>
                        <a:t> 2016</a:t>
                      </a:r>
                      <a:endParaRPr lang="en-US" dirty="0"/>
                    </a:p>
                  </a:txBody>
                  <a:tcPr/>
                </a:tc>
              </a:tr>
              <a:tr h="370840">
                <a:tc>
                  <a:txBody>
                    <a:bodyPr/>
                    <a:lstStyle/>
                    <a:p>
                      <a:r>
                        <a:rPr lang="en-US" dirty="0" smtClean="0"/>
                        <a:t>MapSplice2</a:t>
                      </a:r>
                      <a:endParaRPr lang="en-US" dirty="0"/>
                    </a:p>
                  </a:txBody>
                  <a:tcPr/>
                </a:tc>
                <a:tc>
                  <a:txBody>
                    <a:bodyPr/>
                    <a:lstStyle/>
                    <a:p>
                      <a:r>
                        <a:rPr lang="en-US" dirty="0" smtClean="0"/>
                        <a:t>http://</a:t>
                      </a:r>
                      <a:r>
                        <a:rPr lang="en-US" dirty="0" err="1" smtClean="0"/>
                        <a:t>www.netlab.uky.edu</a:t>
                      </a:r>
                      <a:r>
                        <a:rPr lang="en-US" dirty="0" smtClean="0"/>
                        <a:t>/p/</a:t>
                      </a:r>
                      <a:r>
                        <a:rPr lang="en-US" dirty="0" err="1" smtClean="0"/>
                        <a:t>bioinfo</a:t>
                      </a:r>
                      <a:r>
                        <a:rPr lang="en-US" dirty="0" smtClean="0"/>
                        <a:t>/MapSplice2</a:t>
                      </a:r>
                      <a:endParaRPr lang="en-US" dirty="0"/>
                    </a:p>
                  </a:txBody>
                  <a:tcPr/>
                </a:tc>
              </a:tr>
            </a:tbl>
          </a:graphicData>
        </a:graphic>
      </p:graphicFrame>
    </p:spTree>
    <p:extLst>
      <p:ext uri="{BB962C8B-B14F-4D97-AF65-F5344CB8AC3E}">
        <p14:creationId xmlns:p14="http://schemas.microsoft.com/office/powerpoint/2010/main" val="1813853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requirements</a:t>
            </a:r>
            <a:endParaRPr lang="en-US" dirty="0"/>
          </a:p>
        </p:txBody>
      </p:sp>
      <p:pic>
        <p:nvPicPr>
          <p:cNvPr id="3" name="Picture 2"/>
          <p:cNvPicPr>
            <a:picLocks noChangeAspect="1"/>
          </p:cNvPicPr>
          <p:nvPr/>
        </p:nvPicPr>
        <p:blipFill rotWithShape="1">
          <a:blip r:embed="rId3"/>
          <a:srcRect t="17283"/>
          <a:stretch/>
        </p:blipFill>
        <p:spPr>
          <a:xfrm>
            <a:off x="611560" y="1285621"/>
            <a:ext cx="7852188" cy="3871571"/>
          </a:xfrm>
          <a:prstGeom prst="rect">
            <a:avLst/>
          </a:prstGeom>
        </p:spPr>
      </p:pic>
      <p:sp>
        <p:nvSpPr>
          <p:cNvPr id="6" name="Rectangle 5"/>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2605625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ENCyclopedia</a:t>
            </a:r>
            <a:r>
              <a:rPr lang="en-US" dirty="0" smtClean="0"/>
              <a:t> Of </a:t>
            </a:r>
            <a:r>
              <a:rPr lang="en-US" dirty="0" err="1" smtClean="0"/>
              <a:t>Dna</a:t>
            </a:r>
            <a:r>
              <a:rPr lang="en-US" dirty="0" smtClean="0"/>
              <a:t> Elements</a:t>
            </a:r>
            <a:endParaRPr lang="en-US" dirty="0"/>
          </a:p>
        </p:txBody>
      </p:sp>
      <p:pic>
        <p:nvPicPr>
          <p:cNvPr id="6" name="Content Placeholder 5"/>
          <p:cNvPicPr>
            <a:picLocks noGrp="1" noChangeAspect="1"/>
          </p:cNvPicPr>
          <p:nvPr>
            <p:ph idx="1"/>
          </p:nvPr>
        </p:nvPicPr>
        <p:blipFill rotWithShape="1">
          <a:blip r:embed="rId2"/>
          <a:srcRect l="70" r="1185" b="8243"/>
          <a:stretch/>
        </p:blipFill>
        <p:spPr>
          <a:xfrm>
            <a:off x="304799" y="1600201"/>
            <a:ext cx="4749801" cy="4152900"/>
          </a:xfrm>
        </p:spPr>
      </p:pic>
      <p:sp>
        <p:nvSpPr>
          <p:cNvPr id="5" name="Rectangle 4"/>
          <p:cNvSpPr/>
          <p:nvPr/>
        </p:nvSpPr>
        <p:spPr>
          <a:xfrm rot="20043942">
            <a:off x="3335204" y="2229670"/>
            <a:ext cx="5500220" cy="2677656"/>
          </a:xfrm>
          <a:prstGeom prst="rect">
            <a:avLst/>
          </a:prstGeom>
          <a:solidFill>
            <a:schemeClr val="bg1"/>
          </a:solidFill>
          <a:ln w="38100" cmpd="sng">
            <a:solidFill>
              <a:srgbClr val="FF0000"/>
            </a:solidFill>
          </a:ln>
        </p:spPr>
        <p:txBody>
          <a:bodyPr wrap="square">
            <a:spAutoFit/>
          </a:bodyPr>
          <a:lstStyle/>
          <a:p>
            <a:r>
              <a:rPr lang="en-US" sz="2400" dirty="0"/>
              <a:t>Cumulatively, we observed a total of 62.1% and 74.7% of the human genome to be covered by either processed or primary transcripts, respectively, with no cell line showing more than 56.7% of the union of the expressed </a:t>
            </a:r>
            <a:r>
              <a:rPr lang="en-US" sz="2400" dirty="0" err="1"/>
              <a:t>transcriptomes</a:t>
            </a:r>
            <a:r>
              <a:rPr lang="en-US" sz="2400" dirty="0"/>
              <a:t> across all cell </a:t>
            </a:r>
            <a:r>
              <a:rPr lang="en-US" sz="2400" dirty="0" smtClean="0"/>
              <a:t>lines.</a:t>
            </a:r>
          </a:p>
        </p:txBody>
      </p:sp>
    </p:spTree>
    <p:extLst>
      <p:ext uri="{BB962C8B-B14F-4D97-AF65-F5344CB8AC3E}">
        <p14:creationId xmlns:p14="http://schemas.microsoft.com/office/powerpoint/2010/main" val="442681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Innovations in RNA-seq alignment software</a:t>
            </a:r>
            <a:endParaRPr lang="en-US" dirty="0"/>
          </a:p>
        </p:txBody>
      </p:sp>
      <p:sp>
        <p:nvSpPr>
          <p:cNvPr id="3" name="Content Placeholder 2"/>
          <p:cNvSpPr>
            <a:spLocks noGrp="1"/>
          </p:cNvSpPr>
          <p:nvPr>
            <p:ph idx="1"/>
          </p:nvPr>
        </p:nvSpPr>
        <p:spPr/>
        <p:txBody>
          <a:bodyPr/>
          <a:lstStyle/>
          <a:p>
            <a:r>
              <a:rPr lang="en-US" sz="2400" dirty="0"/>
              <a:t>Read pair alignment</a:t>
            </a:r>
          </a:p>
          <a:p>
            <a:r>
              <a:rPr lang="en-US" sz="2400" dirty="0"/>
              <a:t>Consider base call quality scores</a:t>
            </a:r>
          </a:p>
          <a:p>
            <a:r>
              <a:rPr lang="en-US" sz="2400" dirty="0"/>
              <a:t>Sophisticated indexing to decrease CPU and memory usage </a:t>
            </a:r>
            <a:endParaRPr lang="en-US" sz="2400" dirty="0" smtClean="0"/>
          </a:p>
          <a:p>
            <a:r>
              <a:rPr lang="en-US" sz="2400" dirty="0"/>
              <a:t>Map to genetic variants</a:t>
            </a:r>
          </a:p>
          <a:p>
            <a:r>
              <a:rPr lang="en-US" sz="2400" dirty="0" smtClean="0"/>
              <a:t>Resolve </a:t>
            </a:r>
            <a:r>
              <a:rPr lang="en-US" sz="2400" dirty="0"/>
              <a:t>multi-mappers using regional read </a:t>
            </a:r>
            <a:r>
              <a:rPr lang="en-US" sz="2400" dirty="0" smtClean="0"/>
              <a:t>coverage</a:t>
            </a:r>
          </a:p>
          <a:p>
            <a:r>
              <a:rPr lang="en-US" sz="2400" dirty="0" smtClean="0"/>
              <a:t>Consider </a:t>
            </a:r>
            <a:r>
              <a:rPr lang="en-US" sz="2400" dirty="0"/>
              <a:t>junction </a:t>
            </a:r>
            <a:r>
              <a:rPr lang="en-US" sz="2400" dirty="0" smtClean="0"/>
              <a:t>annotation</a:t>
            </a:r>
          </a:p>
          <a:p>
            <a:r>
              <a:rPr lang="en-US" sz="2400" dirty="0" smtClean="0"/>
              <a:t>Two-step approach (junction discovery &amp; final alignment)</a:t>
            </a:r>
          </a:p>
          <a:p>
            <a:pPr marL="0" indent="0">
              <a:buNone/>
            </a:pPr>
            <a:endParaRPr lang="en-US" sz="2400" dirty="0" smtClean="0"/>
          </a:p>
          <a:p>
            <a:endParaRPr lang="en-US" dirty="0" smtClean="0"/>
          </a:p>
        </p:txBody>
      </p:sp>
    </p:spTree>
    <p:extLst>
      <p:ext uri="{BB962C8B-B14F-4D97-AF65-F5344CB8AC3E}">
        <p14:creationId xmlns:p14="http://schemas.microsoft.com/office/powerpoint/2010/main" val="3673926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Two-step RNA-seq read mapping</a:t>
            </a:r>
            <a:endParaRPr lang="en-US" dirty="0"/>
          </a:p>
        </p:txBody>
      </p:sp>
      <p:pic>
        <p:nvPicPr>
          <p:cNvPr id="5" name="Picture 4"/>
          <p:cNvPicPr>
            <a:picLocks noChangeAspect="1"/>
          </p:cNvPicPr>
          <p:nvPr/>
        </p:nvPicPr>
        <p:blipFill>
          <a:blip r:embed="rId3"/>
          <a:stretch>
            <a:fillRect/>
          </a:stretch>
        </p:blipFill>
        <p:spPr>
          <a:xfrm>
            <a:off x="899592" y="980728"/>
            <a:ext cx="7422488" cy="4752528"/>
          </a:xfrm>
          <a:prstGeom prst="rect">
            <a:avLst/>
          </a:prstGeom>
        </p:spPr>
      </p:pic>
      <p:sp>
        <p:nvSpPr>
          <p:cNvPr id="6" name="Rectangle 5"/>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33873310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accuracy</a:t>
            </a:r>
            <a:endParaRPr lang="en-US" dirty="0"/>
          </a:p>
        </p:txBody>
      </p:sp>
      <p:sp>
        <p:nvSpPr>
          <p:cNvPr id="3" name="TextBox 2"/>
          <p:cNvSpPr txBox="1"/>
          <p:nvPr/>
        </p:nvSpPr>
        <p:spPr>
          <a:xfrm>
            <a:off x="971600" y="5229200"/>
            <a:ext cx="7632848" cy="369332"/>
          </a:xfrm>
          <a:prstGeom prst="rect">
            <a:avLst/>
          </a:prstGeom>
          <a:noFill/>
        </p:spPr>
        <p:txBody>
          <a:bodyPr wrap="square" rtlCol="0">
            <a:spAutoFit/>
          </a:bodyPr>
          <a:lstStyle/>
          <a:p>
            <a:r>
              <a:rPr lang="en-US" dirty="0" smtClean="0"/>
              <a:t>Accuracy for 20 million simulated human 100 bp reads with 0.5% mismatch rate </a:t>
            </a:r>
          </a:p>
        </p:txBody>
      </p:sp>
      <p:pic>
        <p:nvPicPr>
          <p:cNvPr id="6" name="Picture 5"/>
          <p:cNvPicPr>
            <a:picLocks noChangeAspect="1"/>
          </p:cNvPicPr>
          <p:nvPr/>
        </p:nvPicPr>
        <p:blipFill>
          <a:blip r:embed="rId3"/>
          <a:stretch>
            <a:fillRect/>
          </a:stretch>
        </p:blipFill>
        <p:spPr>
          <a:xfrm>
            <a:off x="755575" y="908720"/>
            <a:ext cx="7391440" cy="4176464"/>
          </a:xfrm>
          <a:prstGeom prst="rect">
            <a:avLst/>
          </a:prstGeom>
        </p:spPr>
      </p:pic>
      <p:sp>
        <p:nvSpPr>
          <p:cNvPr id="7" name="Rectangle 6"/>
          <p:cNvSpPr/>
          <p:nvPr/>
        </p:nvSpPr>
        <p:spPr>
          <a:xfrm>
            <a:off x="5796136" y="5661248"/>
            <a:ext cx="3240359" cy="369332"/>
          </a:xfrm>
          <a:prstGeom prst="rect">
            <a:avLst/>
          </a:prstGeom>
        </p:spPr>
        <p:txBody>
          <a:bodyPr wrap="square">
            <a:spAutoFit/>
          </a:bodyPr>
          <a:lstStyle/>
          <a:p>
            <a:pPr marL="0" indent="0">
              <a:buNone/>
            </a:pPr>
            <a:r>
              <a:rPr lang="en-US" dirty="0" smtClean="0"/>
              <a:t>Kim et al. </a:t>
            </a:r>
            <a:r>
              <a:rPr lang="en-US" i="1" dirty="0" smtClean="0"/>
              <a:t>Nature Methods </a:t>
            </a:r>
            <a:r>
              <a:rPr lang="en-US" dirty="0" smtClean="0"/>
              <a:t>2015</a:t>
            </a:r>
            <a:endParaRPr lang="en-US" dirty="0"/>
          </a:p>
        </p:txBody>
      </p:sp>
    </p:spTree>
    <p:extLst>
      <p:ext uri="{BB962C8B-B14F-4D97-AF65-F5344CB8AC3E}">
        <p14:creationId xmlns:p14="http://schemas.microsoft.com/office/powerpoint/2010/main" val="37649128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Several methods show over-confidence in annotation</a:t>
            </a:r>
            <a:endParaRPr lang="en-US" dirty="0"/>
          </a:p>
        </p:txBody>
      </p:sp>
      <p:pic>
        <p:nvPicPr>
          <p:cNvPr id="6" name="Picture 5" descr="splicing_legend_2.pdf"/>
          <p:cNvPicPr>
            <a:picLocks noChangeAspect="1"/>
          </p:cNvPicPr>
          <p:nvPr/>
        </p:nvPicPr>
        <p:blipFill rotWithShape="1">
          <a:blip r:embed="rId3">
            <a:extLst>
              <a:ext uri="{28A0092B-C50C-407E-A947-70E740481C1C}">
                <a14:useLocalDpi xmlns:a14="http://schemas.microsoft.com/office/drawing/2010/main" val="0"/>
              </a:ext>
            </a:extLst>
          </a:blip>
          <a:srcRect l="5176"/>
          <a:stretch/>
        </p:blipFill>
        <p:spPr>
          <a:xfrm>
            <a:off x="5796136" y="1124743"/>
            <a:ext cx="3239086" cy="2718273"/>
          </a:xfrm>
          <a:prstGeom prst="rect">
            <a:avLst/>
          </a:prstGeom>
        </p:spPr>
      </p:pic>
      <p:pic>
        <p:nvPicPr>
          <p:cNvPr id="4" name="Picture 3"/>
          <p:cNvPicPr>
            <a:picLocks noChangeAspect="1"/>
          </p:cNvPicPr>
          <p:nvPr/>
        </p:nvPicPr>
        <p:blipFill>
          <a:blip r:embed="rId4"/>
          <a:stretch>
            <a:fillRect/>
          </a:stretch>
        </p:blipFill>
        <p:spPr>
          <a:xfrm>
            <a:off x="457952" y="899128"/>
            <a:ext cx="5190744" cy="4834128"/>
          </a:xfrm>
          <a:prstGeom prst="rect">
            <a:avLst/>
          </a:prstGeom>
        </p:spPr>
      </p:pic>
      <p:pic>
        <p:nvPicPr>
          <p:cNvPr id="7" name="Picture 6"/>
          <p:cNvPicPr>
            <a:picLocks noChangeAspect="1"/>
          </p:cNvPicPr>
          <p:nvPr/>
        </p:nvPicPr>
        <p:blipFill>
          <a:blip r:embed="rId5"/>
          <a:stretch>
            <a:fillRect/>
          </a:stretch>
        </p:blipFill>
        <p:spPr>
          <a:xfrm>
            <a:off x="2209432" y="5704295"/>
            <a:ext cx="1783080" cy="316993"/>
          </a:xfrm>
          <a:prstGeom prst="rect">
            <a:avLst/>
          </a:prstGeom>
        </p:spPr>
      </p:pic>
      <p:pic>
        <p:nvPicPr>
          <p:cNvPr id="5" name="Picture 4"/>
          <p:cNvPicPr>
            <a:picLocks noChangeAspect="1"/>
          </p:cNvPicPr>
          <p:nvPr/>
        </p:nvPicPr>
        <p:blipFill>
          <a:blip r:embed="rId6"/>
          <a:stretch>
            <a:fillRect/>
          </a:stretch>
        </p:blipFill>
        <p:spPr>
          <a:xfrm>
            <a:off x="107504" y="2708920"/>
            <a:ext cx="356616" cy="1624584"/>
          </a:xfrm>
          <a:prstGeom prst="rect">
            <a:avLst/>
          </a:prstGeom>
        </p:spPr>
      </p:pic>
      <p:sp>
        <p:nvSpPr>
          <p:cNvPr id="8" name="Rectangle 7"/>
          <p:cNvSpPr/>
          <p:nvPr/>
        </p:nvSpPr>
        <p:spPr>
          <a:xfrm>
            <a:off x="5364088" y="5661248"/>
            <a:ext cx="3672407" cy="369332"/>
          </a:xfrm>
          <a:prstGeom prst="rect">
            <a:avLst/>
          </a:prstGeom>
        </p:spPr>
        <p:txBody>
          <a:bodyPr wrap="square">
            <a:spAutoFit/>
          </a:bodyPr>
          <a:lstStyle/>
          <a:p>
            <a:pPr marL="0" indent="0">
              <a:buNone/>
            </a:pPr>
            <a:r>
              <a:rPr lang="en-US" dirty="0" smtClean="0"/>
              <a:t>Engström et al. </a:t>
            </a:r>
            <a:r>
              <a:rPr lang="en-US" i="1" dirty="0" smtClean="0"/>
              <a:t>Nature Methods </a:t>
            </a:r>
            <a:r>
              <a:rPr lang="en-US" dirty="0" smtClean="0"/>
              <a:t>2013</a:t>
            </a:r>
            <a:endParaRPr lang="en-US" dirty="0"/>
          </a:p>
        </p:txBody>
      </p:sp>
    </p:spTree>
    <p:extLst>
      <p:ext uri="{BB962C8B-B14F-4D97-AF65-F5344CB8AC3E}">
        <p14:creationId xmlns:p14="http://schemas.microsoft.com/office/powerpoint/2010/main" val="2911913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a:xfrm>
            <a:off x="457200" y="1196752"/>
            <a:ext cx="8291264" cy="4929411"/>
          </a:xfrm>
        </p:spPr>
        <p:txBody>
          <a:bodyPr/>
          <a:lstStyle/>
          <a:p>
            <a:r>
              <a:rPr lang="en-US" sz="2000" dirty="0" smtClean="0"/>
              <a:t>Use STAR, HISAT2 or GSNAP</a:t>
            </a:r>
            <a:endParaRPr lang="en-US" sz="2000" dirty="0"/>
          </a:p>
          <a:p>
            <a:r>
              <a:rPr lang="en-US" sz="2000" dirty="0" smtClean="0"/>
              <a:t>STAR and HISAT2 are the fastest</a:t>
            </a:r>
          </a:p>
          <a:p>
            <a:r>
              <a:rPr lang="en-US" sz="2000" dirty="0" smtClean="0"/>
              <a:t>HISAT2 uses the least memory</a:t>
            </a:r>
          </a:p>
          <a:p>
            <a:r>
              <a:rPr lang="en-US" sz="2000" dirty="0" smtClean="0"/>
              <a:t>Consider </a:t>
            </a:r>
            <a:r>
              <a:rPr lang="en-US" sz="2000" dirty="0" smtClean="0"/>
              <a:t>2-pass read mapping (default in HISAT2 and TopHat2)</a:t>
            </a:r>
            <a:endParaRPr lang="en-US" sz="1600" dirty="0" smtClean="0"/>
          </a:p>
          <a:p>
            <a:pPr lvl="1"/>
            <a:r>
              <a:rPr lang="en-US" sz="1800" dirty="0" smtClean="0"/>
              <a:t>No need to supply annotation to mapper</a:t>
            </a:r>
          </a:p>
          <a:p>
            <a:pPr lvl="1"/>
            <a:r>
              <a:rPr lang="en-US" sz="1800" dirty="0" smtClean="0"/>
              <a:t>Check that junction discovery criteria are conservative</a:t>
            </a:r>
          </a:p>
          <a:p>
            <a:r>
              <a:rPr lang="en-US" sz="2000" dirty="0" smtClean="0"/>
              <a:t>HISAT2 and GSNAP can use SNP data, which may give higher sensitivity</a:t>
            </a:r>
            <a:endParaRPr lang="en-US" sz="2000" dirty="0"/>
          </a:p>
          <a:p>
            <a:r>
              <a:rPr lang="en-US" sz="2000" dirty="0" smtClean="0"/>
              <a:t>For </a:t>
            </a:r>
            <a:r>
              <a:rPr lang="en-US" sz="2000" dirty="0"/>
              <a:t>long </a:t>
            </a:r>
            <a:r>
              <a:rPr lang="en-US" sz="2000" dirty="0" smtClean="0"/>
              <a:t>(</a:t>
            </a:r>
            <a:r>
              <a:rPr lang="en-US" sz="2000" dirty="0"/>
              <a:t>PacBio</a:t>
            </a:r>
            <a:r>
              <a:rPr lang="en-US" sz="2000" dirty="0" smtClean="0"/>
              <a:t>) reads, STAR, </a:t>
            </a:r>
            <a:r>
              <a:rPr lang="en-US" sz="2000" dirty="0"/>
              <a:t>BLAT </a:t>
            </a:r>
            <a:r>
              <a:rPr lang="en-US" sz="2000" dirty="0" smtClean="0"/>
              <a:t>or GMAP can </a:t>
            </a:r>
            <a:r>
              <a:rPr lang="en-US" sz="2000" dirty="0"/>
              <a:t>be </a:t>
            </a:r>
            <a:r>
              <a:rPr lang="en-US" sz="2000" dirty="0" smtClean="0"/>
              <a:t>used</a:t>
            </a:r>
          </a:p>
          <a:p>
            <a:r>
              <a:rPr lang="en-US" sz="2000" dirty="0" smtClean="0"/>
              <a:t>Don’t trust novel introns supported by single reads</a:t>
            </a:r>
          </a:p>
          <a:p>
            <a:r>
              <a:rPr lang="en-US" sz="2000" dirty="0" smtClean="0"/>
              <a:t>Always check the results!</a:t>
            </a:r>
            <a:endParaRPr lang="en-US" sz="2000" dirty="0"/>
          </a:p>
        </p:txBody>
      </p:sp>
    </p:spTree>
    <p:extLst>
      <p:ext uri="{BB962C8B-B14F-4D97-AF65-F5344CB8AC3E}">
        <p14:creationId xmlns:p14="http://schemas.microsoft.com/office/powerpoint/2010/main" val="7376477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Pseudoalignments</a:t>
            </a:r>
            <a:r>
              <a:rPr lang="en-US" dirty="0" smtClean="0"/>
              <a:t>” in </a:t>
            </a:r>
            <a:r>
              <a:rPr lang="en-US" dirty="0" err="1" smtClean="0"/>
              <a:t>calisto</a:t>
            </a:r>
            <a:endParaRPr lang="en-US" dirty="0"/>
          </a:p>
        </p:txBody>
      </p:sp>
      <p:pic>
        <p:nvPicPr>
          <p:cNvPr id="4" name="Content Placeholder 3"/>
          <p:cNvPicPr>
            <a:picLocks noGrp="1" noChangeAspect="1"/>
          </p:cNvPicPr>
          <p:nvPr>
            <p:ph idx="1"/>
          </p:nvPr>
        </p:nvPicPr>
        <p:blipFill rotWithShape="1">
          <a:blip r:embed="rId2"/>
          <a:srcRect b="59132"/>
          <a:stretch/>
        </p:blipFill>
        <p:spPr>
          <a:xfrm>
            <a:off x="457200" y="2181373"/>
            <a:ext cx="8229600" cy="1374628"/>
          </a:xfrm>
          <a:prstGeom prst="rect">
            <a:avLst/>
          </a:prstGeom>
        </p:spPr>
      </p:pic>
    </p:spTree>
    <p:extLst>
      <p:ext uri="{BB962C8B-B14F-4D97-AF65-F5344CB8AC3E}">
        <p14:creationId xmlns:p14="http://schemas.microsoft.com/office/powerpoint/2010/main" val="4073700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de bruin </a:t>
            </a:r>
            <a:r>
              <a:rPr lang="en-US" dirty="0"/>
              <a:t>g</a:t>
            </a:r>
            <a:r>
              <a:rPr lang="en-US" dirty="0" smtClean="0"/>
              <a:t>raph using </a:t>
            </a:r>
            <a:r>
              <a:rPr lang="en-US" dirty="0" err="1" smtClean="0"/>
              <a:t>kmers</a:t>
            </a:r>
            <a:endParaRPr lang="en-US" dirty="0"/>
          </a:p>
        </p:txBody>
      </p:sp>
      <p:pic>
        <p:nvPicPr>
          <p:cNvPr id="4" name="Content Placeholder 3"/>
          <p:cNvPicPr>
            <a:picLocks noGrp="1" noChangeAspect="1"/>
          </p:cNvPicPr>
          <p:nvPr>
            <p:ph idx="1"/>
          </p:nvPr>
        </p:nvPicPr>
        <p:blipFill>
          <a:blip r:embed="rId2"/>
          <a:stretch>
            <a:fillRect/>
          </a:stretch>
        </p:blipFill>
        <p:spPr>
          <a:xfrm>
            <a:off x="457200" y="2181372"/>
            <a:ext cx="8229600" cy="3363619"/>
          </a:xfrm>
          <a:prstGeom prst="rect">
            <a:avLst/>
          </a:prstGeom>
        </p:spPr>
      </p:pic>
    </p:spTree>
    <p:extLst>
      <p:ext uri="{BB962C8B-B14F-4D97-AF65-F5344CB8AC3E}">
        <p14:creationId xmlns:p14="http://schemas.microsoft.com/office/powerpoint/2010/main" val="491387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Split read into </a:t>
            </a:r>
            <a:r>
              <a:rPr lang="en-US" dirty="0" err="1" smtClean="0"/>
              <a:t>kmers</a:t>
            </a:r>
            <a:r>
              <a:rPr lang="en-US" dirty="0" smtClean="0"/>
              <a:t> and place on graph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39471"/>
            <a:ext cx="9144000" cy="4179058"/>
          </a:xfrm>
          <a:prstGeom prst="rect">
            <a:avLst/>
          </a:prstGeom>
        </p:spPr>
      </p:pic>
    </p:spTree>
    <p:extLst>
      <p:ext uri="{BB962C8B-B14F-4D97-AF65-F5344CB8AC3E}">
        <p14:creationId xmlns:p14="http://schemas.microsoft.com/office/powerpoint/2010/main" val="1671005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mapped </a:t>
            </a:r>
            <a:r>
              <a:rPr lang="en-US" dirty="0" err="1" smtClean="0"/>
              <a:t>kmers</a:t>
            </a:r>
            <a:r>
              <a:rPr lang="en-US" dirty="0" smtClean="0"/>
              <a:t> to transcripts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3200" y="1600200"/>
            <a:ext cx="9144000" cy="4179058"/>
          </a:xfrm>
          <a:prstGeom prst="rect">
            <a:avLst/>
          </a:prstGeom>
        </p:spPr>
      </p:pic>
    </p:spTree>
    <p:extLst>
      <p:ext uri="{BB962C8B-B14F-4D97-AF65-F5344CB8AC3E}">
        <p14:creationId xmlns:p14="http://schemas.microsoft.com/office/powerpoint/2010/main" val="1948879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Identify mapped </a:t>
            </a:r>
            <a:r>
              <a:rPr lang="en-US" dirty="0" err="1" smtClean="0"/>
              <a:t>kmers</a:t>
            </a:r>
            <a:r>
              <a:rPr lang="en-US" dirty="0" smtClean="0"/>
              <a:t> to transcripts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3200" y="1600200"/>
            <a:ext cx="9144000" cy="4179058"/>
          </a:xfrm>
          <a:prstGeom prst="rect">
            <a:avLst/>
          </a:prstGeom>
        </p:spPr>
      </p:pic>
    </p:spTree>
    <p:extLst>
      <p:ext uri="{BB962C8B-B14F-4D97-AF65-F5344CB8AC3E}">
        <p14:creationId xmlns:p14="http://schemas.microsoft.com/office/powerpoint/2010/main" val="13916093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srcRect t="-27159" b="-27159"/>
          <a:stretch>
            <a:fillRect/>
          </a:stretch>
        </p:blipFill>
        <p:spPr>
          <a:xfrm>
            <a:off x="1305647" y="56703"/>
            <a:ext cx="6450552" cy="7228980"/>
          </a:xfrm>
        </p:spPr>
      </p:pic>
      <p:sp>
        <p:nvSpPr>
          <p:cNvPr id="2" name="Title 1"/>
          <p:cNvSpPr>
            <a:spLocks noGrp="1"/>
          </p:cNvSpPr>
          <p:nvPr>
            <p:ph type="title"/>
          </p:nvPr>
        </p:nvSpPr>
        <p:spPr/>
        <p:txBody>
          <a:bodyPr>
            <a:normAutofit/>
          </a:bodyPr>
          <a:lstStyle/>
          <a:p>
            <a:r>
              <a:rPr lang="en-US" dirty="0" smtClean="0"/>
              <a:t>Different kind of RNAs have different expression values</a:t>
            </a:r>
            <a:endParaRPr lang="en-US" dirty="0"/>
          </a:p>
        </p:txBody>
      </p:sp>
      <p:sp>
        <p:nvSpPr>
          <p:cNvPr id="9" name="Rectangle 8"/>
          <p:cNvSpPr/>
          <p:nvPr/>
        </p:nvSpPr>
        <p:spPr>
          <a:xfrm>
            <a:off x="3478695" y="6056143"/>
            <a:ext cx="4063999" cy="923330"/>
          </a:xfrm>
          <a:prstGeom prst="rect">
            <a:avLst/>
          </a:prstGeom>
        </p:spPr>
        <p:txBody>
          <a:bodyPr wrap="square">
            <a:spAutoFit/>
          </a:bodyPr>
          <a:lstStyle/>
          <a:p>
            <a:r>
              <a:rPr lang="en-US" b="1" dirty="0"/>
              <a:t>Landscape of transcription in human cells,</a:t>
            </a:r>
            <a:r>
              <a:rPr lang="en-GB" dirty="0"/>
              <a:t> S </a:t>
            </a:r>
            <a:r>
              <a:rPr lang="en-GB" dirty="0" err="1"/>
              <a:t>Djebali</a:t>
            </a:r>
            <a:r>
              <a:rPr lang="en-GB" dirty="0"/>
              <a:t> </a:t>
            </a:r>
            <a:r>
              <a:rPr lang="en-GB" i="1" dirty="0"/>
              <a:t>et al. </a:t>
            </a:r>
            <a:r>
              <a:rPr lang="en-GB" b="1" i="1" dirty="0"/>
              <a:t>Nature 2012</a:t>
            </a:r>
            <a:endParaRPr lang="en-GB" b="1" dirty="0"/>
          </a:p>
          <a:p>
            <a:endParaRPr lang="en-US" b="1" dirty="0"/>
          </a:p>
        </p:txBody>
      </p:sp>
    </p:spTree>
    <p:extLst>
      <p:ext uri="{BB962C8B-B14F-4D97-AF65-F5344CB8AC3E}">
        <p14:creationId xmlns:p14="http://schemas.microsoft.com/office/powerpoint/2010/main" val="1259995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Intersect </a:t>
            </a:r>
            <a:r>
              <a:rPr lang="en-US" dirty="0" err="1" smtClean="0"/>
              <a:t>kmers</a:t>
            </a:r>
            <a:r>
              <a:rPr lang="en-US" dirty="0" smtClean="0"/>
              <a:t> identification</a:t>
            </a:r>
            <a:endParaRPr lang="en-US" dirty="0"/>
          </a:p>
        </p:txBody>
      </p:sp>
      <p:pic>
        <p:nvPicPr>
          <p:cNvPr id="5" name="Content Placeholder 4"/>
          <p:cNvPicPr>
            <a:picLocks noGrp="1" noChangeAspect="1"/>
          </p:cNvPicPr>
          <p:nvPr>
            <p:ph idx="1"/>
          </p:nvPr>
        </p:nvPicPr>
        <p:blipFill>
          <a:blip r:embed="rId2"/>
          <a:stretch>
            <a:fillRect/>
          </a:stretch>
        </p:blipFill>
        <p:spPr>
          <a:xfrm>
            <a:off x="1549400" y="3055960"/>
            <a:ext cx="6019800" cy="2711347"/>
          </a:xfrm>
          <a:prstGeom prst="rect">
            <a:avLst/>
          </a:prstGeom>
        </p:spPr>
      </p:pic>
      <p:pic>
        <p:nvPicPr>
          <p:cNvPr id="4" name="Picture 3"/>
          <p:cNvPicPr>
            <a:picLocks noChangeAspect="1"/>
          </p:cNvPicPr>
          <p:nvPr/>
        </p:nvPicPr>
        <p:blipFill rotWithShape="1">
          <a:blip r:embed="rId3"/>
          <a:srcRect b="61101"/>
          <a:stretch/>
        </p:blipFill>
        <p:spPr>
          <a:xfrm>
            <a:off x="215900" y="1524846"/>
            <a:ext cx="7353300" cy="1307253"/>
          </a:xfrm>
          <a:prstGeom prst="rect">
            <a:avLst/>
          </a:prstGeom>
        </p:spPr>
      </p:pic>
    </p:spTree>
    <p:extLst>
      <p:ext uri="{BB962C8B-B14F-4D97-AF65-F5344CB8AC3E}">
        <p14:creationId xmlns:p14="http://schemas.microsoft.com/office/powerpoint/2010/main" val="533761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Inspecting a BAM file</a:t>
            </a:r>
            <a:endParaRPr lang="en-US" dirty="0"/>
          </a:p>
        </p:txBody>
      </p:sp>
      <p:sp>
        <p:nvSpPr>
          <p:cNvPr id="4" name="Content Placeholder 2"/>
          <p:cNvSpPr txBox="1">
            <a:spLocks/>
          </p:cNvSpPr>
          <p:nvPr/>
        </p:nvSpPr>
        <p:spPr>
          <a:xfrm>
            <a:off x="457200" y="1196752"/>
            <a:ext cx="8363272" cy="3960439"/>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1600" b="1" dirty="0" smtClean="0">
                <a:cs typeface="Courier New"/>
              </a:rPr>
              <a:t>Command:</a:t>
            </a:r>
            <a:endParaRPr lang="en-US" sz="1600" b="1" dirty="0" smtClean="0">
              <a:latin typeface="Courier New"/>
              <a:cs typeface="Courier New"/>
            </a:endParaRPr>
          </a:p>
          <a:p>
            <a:pPr marL="0" indent="0">
              <a:buFont typeface="Arial" charset="0"/>
              <a:buNone/>
            </a:pPr>
            <a:r>
              <a:rPr lang="en-US" sz="1600" dirty="0" err="1" smtClean="0">
                <a:latin typeface="Courier New"/>
                <a:cs typeface="Courier New"/>
              </a:rPr>
              <a:t>samtools</a:t>
            </a:r>
            <a:r>
              <a:rPr lang="en-US" sz="1600" dirty="0" smtClean="0">
                <a:latin typeface="Courier New"/>
                <a:cs typeface="Courier New"/>
              </a:rPr>
              <a:t> view –X </a:t>
            </a:r>
            <a:r>
              <a:rPr lang="en-US" sz="1600" dirty="0" err="1" smtClean="0">
                <a:latin typeface="Courier New"/>
                <a:cs typeface="Courier New"/>
              </a:rPr>
              <a:t>file.bam</a:t>
            </a:r>
            <a:endParaRPr lang="en-US" sz="1600" dirty="0" smtClean="0">
              <a:latin typeface="Courier New"/>
              <a:cs typeface="Courier New"/>
            </a:endParaRPr>
          </a:p>
          <a:p>
            <a:pPr marL="0" lvl="0" indent="0">
              <a:buNone/>
            </a:pPr>
            <a:endParaRPr lang="en-US" sz="1050" dirty="0" smtClean="0">
              <a:latin typeface="Courier New"/>
              <a:cs typeface="Courier New"/>
            </a:endParaRPr>
          </a:p>
          <a:p>
            <a:pPr marL="0" lvl="0" indent="0">
              <a:buNone/>
            </a:pPr>
            <a:r>
              <a:rPr lang="en-US" sz="1600" b="1" dirty="0" smtClean="0">
                <a:solidFill>
                  <a:prstClr val="black"/>
                </a:solidFill>
              </a:rPr>
              <a:t>Paper:</a:t>
            </a:r>
          </a:p>
          <a:p>
            <a:pPr marL="0" indent="0">
              <a:buNone/>
            </a:pPr>
            <a:r>
              <a:rPr lang="en-US" sz="1600" dirty="0" smtClean="0">
                <a:solidFill>
                  <a:prstClr val="black"/>
                </a:solidFill>
              </a:rPr>
              <a:t>Li et al. (2009) </a:t>
            </a:r>
            <a:r>
              <a:rPr lang="en-US" sz="1600" dirty="0"/>
              <a:t>The Sequence Alignment/Map format and </a:t>
            </a:r>
            <a:r>
              <a:rPr lang="en-US" sz="1600" dirty="0" err="1" smtClean="0"/>
              <a:t>SAMtools</a:t>
            </a:r>
            <a:r>
              <a:rPr lang="en-US" sz="1600" dirty="0" smtClean="0"/>
              <a:t>. </a:t>
            </a:r>
            <a:r>
              <a:rPr lang="en-US" sz="1600" i="1" dirty="0" smtClean="0">
                <a:solidFill>
                  <a:prstClr val="black"/>
                </a:solidFill>
              </a:rPr>
              <a:t>Bioinformatics </a:t>
            </a:r>
            <a:r>
              <a:rPr lang="en-US" sz="1600" b="1" dirty="0" smtClean="0">
                <a:solidFill>
                  <a:prstClr val="black"/>
                </a:solidFill>
              </a:rPr>
              <a:t>25</a:t>
            </a:r>
            <a:r>
              <a:rPr lang="en-US" sz="1600" dirty="0" smtClean="0">
                <a:solidFill>
                  <a:prstClr val="black"/>
                </a:solidFill>
              </a:rPr>
              <a:t>:2078-9</a:t>
            </a:r>
          </a:p>
          <a:p>
            <a:pPr marL="0" lvl="0" indent="0">
              <a:buNone/>
            </a:pPr>
            <a:endParaRPr lang="en-US" sz="1600" dirty="0">
              <a:solidFill>
                <a:prstClr val="black"/>
              </a:solidFill>
            </a:endParaRPr>
          </a:p>
          <a:p>
            <a:pPr marL="0" lvl="0" indent="0">
              <a:buNone/>
            </a:pPr>
            <a:r>
              <a:rPr lang="en-US" sz="1600" b="1" dirty="0">
                <a:solidFill>
                  <a:prstClr val="black"/>
                </a:solidFill>
              </a:rPr>
              <a:t>SAM format </a:t>
            </a:r>
            <a:r>
              <a:rPr lang="en-US" sz="1600" b="1" dirty="0" smtClean="0">
                <a:solidFill>
                  <a:prstClr val="black"/>
                </a:solidFill>
              </a:rPr>
              <a:t>specification:</a:t>
            </a:r>
          </a:p>
          <a:p>
            <a:pPr marL="0" lvl="0" indent="0">
              <a:buNone/>
            </a:pPr>
            <a:r>
              <a:rPr lang="en-US" sz="1600" dirty="0" smtClean="0">
                <a:solidFill>
                  <a:prstClr val="black"/>
                </a:solidFill>
                <a:hlinkClick r:id="rId2"/>
              </a:rPr>
              <a:t>https</a:t>
            </a:r>
            <a:r>
              <a:rPr lang="en-US" sz="1600" dirty="0">
                <a:solidFill>
                  <a:prstClr val="black"/>
                </a:solidFill>
                <a:hlinkClick r:id="rId2"/>
              </a:rPr>
              <a:t>://samtools.github.io/hts-specs</a:t>
            </a:r>
            <a:r>
              <a:rPr lang="en-US" sz="1600" dirty="0" smtClean="0">
                <a:solidFill>
                  <a:prstClr val="black"/>
                </a:solidFill>
                <a:hlinkClick r:id="rId2"/>
              </a:rPr>
              <a:t>/</a:t>
            </a:r>
            <a:endParaRPr lang="en-US" sz="1600" dirty="0" smtClean="0">
              <a:solidFill>
                <a:prstClr val="black"/>
              </a:solidFill>
            </a:endParaRPr>
          </a:p>
          <a:p>
            <a:pPr marL="0" lvl="0" indent="0">
              <a:buNone/>
            </a:pPr>
            <a:endParaRPr lang="en-US" sz="1800" dirty="0">
              <a:solidFill>
                <a:prstClr val="black"/>
              </a:solidFill>
            </a:endParaRPr>
          </a:p>
          <a:p>
            <a:pPr marL="0" lvl="0" indent="0">
              <a:buNone/>
            </a:pPr>
            <a:endParaRPr lang="en-US" sz="1800" dirty="0">
              <a:solidFill>
                <a:prstClr val="black"/>
              </a:solidFill>
            </a:endParaRPr>
          </a:p>
          <a:p>
            <a:pPr marL="0" lvl="0" indent="0">
              <a:buNone/>
            </a:pPr>
            <a:endParaRPr lang="en-US" sz="2000" dirty="0">
              <a:solidFill>
                <a:prstClr val="black"/>
              </a:solidFill>
            </a:endParaRPr>
          </a:p>
          <a:p>
            <a:pPr marL="0" indent="0">
              <a:buFont typeface="Arial" charset="0"/>
              <a:buNone/>
            </a:pPr>
            <a:endParaRPr lang="en-US" sz="1200" dirty="0" smtClean="0">
              <a:latin typeface="Courier New"/>
              <a:cs typeface="Courier New"/>
            </a:endParaRPr>
          </a:p>
          <a:p>
            <a:pPr marL="0" indent="0">
              <a:buFont typeface="Arial" charset="0"/>
              <a:buNone/>
            </a:pPr>
            <a:endParaRPr lang="en-US" sz="1200" dirty="0" smtClean="0">
              <a:latin typeface="Courier New"/>
              <a:cs typeface="Courier New"/>
            </a:endParaRPr>
          </a:p>
        </p:txBody>
      </p:sp>
    </p:spTree>
    <p:extLst>
      <p:ext uri="{BB962C8B-B14F-4D97-AF65-F5344CB8AC3E}">
        <p14:creationId xmlns:p14="http://schemas.microsoft.com/office/powerpoint/2010/main" val="3878274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reads mapped to genome</a:t>
            </a:r>
            <a:endParaRPr lang="en-US" dirty="0"/>
          </a:p>
        </p:txBody>
      </p:sp>
      <p:sp>
        <p:nvSpPr>
          <p:cNvPr id="4" name="Content Placeholder 3"/>
          <p:cNvSpPr>
            <a:spLocks noGrp="1"/>
          </p:cNvSpPr>
          <p:nvPr>
            <p:ph idx="1"/>
          </p:nvPr>
        </p:nvSpPr>
        <p:spPr>
          <a:xfrm>
            <a:off x="467544" y="1196753"/>
            <a:ext cx="4248472" cy="504055"/>
          </a:xfrm>
        </p:spPr>
        <p:txBody>
          <a:bodyPr numCol="1" spcCol="0"/>
          <a:lstStyle/>
          <a:p>
            <a:pPr marL="0" indent="0">
              <a:buNone/>
            </a:pPr>
            <a:r>
              <a:rPr lang="en-US" sz="2000" dirty="0" smtClean="0"/>
              <a:t>Two main browsers:</a:t>
            </a:r>
          </a:p>
          <a:p>
            <a:pPr marL="0" indent="0">
              <a:buNone/>
            </a:pPr>
            <a:endParaRPr lang="en-US" sz="2000" dirty="0"/>
          </a:p>
        </p:txBody>
      </p:sp>
      <p:sp>
        <p:nvSpPr>
          <p:cNvPr id="5" name="Content Placeholder 3"/>
          <p:cNvSpPr txBox="1">
            <a:spLocks/>
          </p:cNvSpPr>
          <p:nvPr/>
        </p:nvSpPr>
        <p:spPr>
          <a:xfrm>
            <a:off x="4788024" y="1772816"/>
            <a:ext cx="4248472" cy="4176464"/>
          </a:xfrm>
          <a:prstGeom prst="rect">
            <a:avLst/>
          </a:prstGeom>
        </p:spPr>
        <p:txBody>
          <a:bodyPr numCol="1" spcCol="0"/>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t>UCSC Genome Brower</a:t>
            </a:r>
          </a:p>
          <a:p>
            <a:pPr>
              <a:buFont typeface="Lucida Grande"/>
              <a:buChar char="–"/>
            </a:pPr>
            <a:r>
              <a:rPr lang="en-US" sz="2000" dirty="0" smtClean="0"/>
              <a:t>Sluggish (remote web site)</a:t>
            </a:r>
          </a:p>
          <a:p>
            <a:pPr>
              <a:buFont typeface="Lucida Grande"/>
              <a:buChar char="–"/>
            </a:pPr>
            <a:r>
              <a:rPr lang="en-US" sz="2000" dirty="0" smtClean="0"/>
              <a:t>Need to place data on web server (e.g. UPPMAX </a:t>
            </a:r>
            <a:r>
              <a:rPr lang="en-US" sz="2000" dirty="0" err="1" smtClean="0"/>
              <a:t>webexport</a:t>
            </a:r>
            <a:r>
              <a:rPr lang="en-US" sz="2000" dirty="0" smtClean="0"/>
              <a:t>)</a:t>
            </a:r>
          </a:p>
          <a:p>
            <a:pPr>
              <a:buFont typeface="Lucida Grande"/>
              <a:buChar char="+"/>
            </a:pPr>
            <a:r>
              <a:rPr lang="en-US" sz="2000" dirty="0" smtClean="0"/>
              <a:t>Much public data for comparison</a:t>
            </a:r>
          </a:p>
          <a:p>
            <a:pPr>
              <a:buFont typeface="Lucida Grande"/>
              <a:buChar char="+"/>
            </a:pPr>
            <a:r>
              <a:rPr lang="en-US" sz="2000" dirty="0" smtClean="0"/>
              <a:t>Good for sharing your data tracks (e.g. using track hubs)</a:t>
            </a:r>
          </a:p>
        </p:txBody>
      </p:sp>
      <p:sp>
        <p:nvSpPr>
          <p:cNvPr id="6" name="Content Placeholder 3"/>
          <p:cNvSpPr txBox="1">
            <a:spLocks/>
          </p:cNvSpPr>
          <p:nvPr/>
        </p:nvSpPr>
        <p:spPr>
          <a:xfrm>
            <a:off x="539552" y="1772816"/>
            <a:ext cx="4104456" cy="4176464"/>
          </a:xfrm>
          <a:prstGeom prst="rect">
            <a:avLst/>
          </a:prstGeom>
        </p:spPr>
        <p:txBody>
          <a:bodyPr numCol="1" spcCol="0"/>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sz="2000" b="1" dirty="0" smtClean="0"/>
              <a:t>Integrative Genomics Viewer (IGV)</a:t>
            </a:r>
          </a:p>
          <a:p>
            <a:pPr>
              <a:buFont typeface="Lucida Grande"/>
              <a:buChar char="+"/>
            </a:pPr>
            <a:r>
              <a:rPr lang="en-US" sz="2000" dirty="0" smtClean="0"/>
              <a:t>Fast response (runs locally)</a:t>
            </a:r>
          </a:p>
          <a:p>
            <a:pPr>
              <a:buFont typeface="Lucida Grande"/>
              <a:buChar char="+"/>
            </a:pPr>
            <a:r>
              <a:rPr lang="en-US" sz="2000" dirty="0" smtClean="0"/>
              <a:t>Easy to load your data     (including custom genomes)</a:t>
            </a:r>
          </a:p>
          <a:p>
            <a:pPr>
              <a:buFont typeface="Lucida Grande"/>
              <a:buChar char="-"/>
            </a:pPr>
            <a:r>
              <a:rPr lang="en-US" sz="2000" dirty="0" smtClean="0"/>
              <a:t>Limited functionality</a:t>
            </a:r>
          </a:p>
          <a:p>
            <a:pPr>
              <a:buFont typeface="Lucida Grande"/>
              <a:buChar char="-"/>
            </a:pPr>
            <a:r>
              <a:rPr lang="en-US" sz="2000" dirty="0" smtClean="0"/>
              <a:t>User interface issues</a:t>
            </a:r>
          </a:p>
          <a:p>
            <a:pPr marL="0" indent="0">
              <a:buFont typeface="Arial" charset="0"/>
              <a:buNone/>
            </a:pPr>
            <a:endParaRPr lang="en-US" sz="2000" dirty="0"/>
          </a:p>
        </p:txBody>
      </p:sp>
    </p:spTree>
    <p:extLst>
      <p:ext uri="{BB962C8B-B14F-4D97-AF65-F5344CB8AC3E}">
        <p14:creationId xmlns:p14="http://schemas.microsoft.com/office/powerpoint/2010/main" val="2941370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Unsolved problems in RNA-seq read mapping</a:t>
            </a:r>
            <a:endParaRPr lang="en-US" dirty="0"/>
          </a:p>
        </p:txBody>
      </p:sp>
      <p:sp>
        <p:nvSpPr>
          <p:cNvPr id="3" name="Content Placeholder 2"/>
          <p:cNvSpPr>
            <a:spLocks noGrp="1"/>
          </p:cNvSpPr>
          <p:nvPr>
            <p:ph idx="1"/>
          </p:nvPr>
        </p:nvSpPr>
        <p:spPr>
          <a:xfrm>
            <a:off x="457200" y="1196752"/>
            <a:ext cx="8291264" cy="4929411"/>
          </a:xfrm>
        </p:spPr>
        <p:txBody>
          <a:bodyPr/>
          <a:lstStyle/>
          <a:p>
            <a:r>
              <a:rPr lang="en-US" sz="2400" dirty="0"/>
              <a:t>Determine correct location of </a:t>
            </a:r>
            <a:r>
              <a:rPr lang="en-US" sz="2400" dirty="0" err="1"/>
              <a:t>multimapping</a:t>
            </a:r>
            <a:r>
              <a:rPr lang="en-US" sz="2400" dirty="0"/>
              <a:t> reads</a:t>
            </a:r>
          </a:p>
          <a:p>
            <a:r>
              <a:rPr lang="en-US" sz="2400" dirty="0"/>
              <a:t>Accurate alignment of indels</a:t>
            </a:r>
          </a:p>
          <a:p>
            <a:r>
              <a:rPr lang="en-US" sz="2400" dirty="0"/>
              <a:t>Use gene annotation in an unbiased fashion</a:t>
            </a:r>
          </a:p>
          <a:p>
            <a:r>
              <a:rPr lang="en-US" sz="2400" dirty="0"/>
              <a:t>Cross-species </a:t>
            </a:r>
            <a:r>
              <a:rPr lang="en-US" sz="2400" dirty="0" smtClean="0"/>
              <a:t>mapping</a:t>
            </a:r>
            <a:endParaRPr lang="en-US" sz="2400" dirty="0"/>
          </a:p>
        </p:txBody>
      </p:sp>
    </p:spTree>
    <p:extLst>
      <p:ext uri="{BB962C8B-B14F-4D97-AF65-F5344CB8AC3E}">
        <p14:creationId xmlns:p14="http://schemas.microsoft.com/office/powerpoint/2010/main" val="2565998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80" y="979303"/>
            <a:ext cx="682416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498877" y="6200246"/>
            <a:ext cx="4154986" cy="4637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US" sz="1200" dirty="0"/>
              <a:t>Defining functional DNA elements in the human genome</a:t>
            </a:r>
          </a:p>
          <a:p>
            <a:r>
              <a:rPr lang="en-GB" sz="1200" b="1" dirty="0" err="1" smtClean="0">
                <a:latin typeface="Arial" charset="0"/>
              </a:rPr>
              <a:t>Kellis</a:t>
            </a:r>
            <a:r>
              <a:rPr lang="en-GB" sz="1200" b="1" dirty="0" smtClean="0">
                <a:latin typeface="Arial" charset="0"/>
              </a:rPr>
              <a:t> </a:t>
            </a:r>
            <a:r>
              <a:rPr lang="en-GB" sz="1200" b="1" dirty="0">
                <a:latin typeface="Arial" charset="0"/>
              </a:rPr>
              <a:t>M et al. PNAS 2014;111:6131-6138</a:t>
            </a:r>
          </a:p>
        </p:txBody>
      </p:sp>
      <p:sp>
        <p:nvSpPr>
          <p:cNvPr id="5" name="Title 1"/>
          <p:cNvSpPr txBox="1">
            <a:spLocks/>
          </p:cNvSpPr>
          <p:nvPr/>
        </p:nvSpPr>
        <p:spPr>
          <a:xfrm>
            <a:off x="457200" y="274638"/>
            <a:ext cx="8229600" cy="1143000"/>
          </a:xfrm>
          <a:prstGeom prst="rect">
            <a:avLst/>
          </a:prstGeom>
        </p:spPr>
        <p:txBody>
          <a:bodyP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Biochemical evidence not enough to identify functional RNAs</a:t>
            </a:r>
            <a:endParaRPr lang="en-US" dirty="0"/>
          </a:p>
        </p:txBody>
      </p:sp>
    </p:spTree>
    <p:extLst>
      <p:ext uri="{BB962C8B-B14F-4D97-AF65-F5344CB8AC3E}">
        <p14:creationId xmlns:p14="http://schemas.microsoft.com/office/powerpoint/2010/main" val="17796675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latin typeface="Arial" charset="0"/>
              </a:rPr>
              <a:t/>
            </a:r>
            <a:br>
              <a:rPr lang="en-GB" b="1" dirty="0">
                <a:latin typeface="Arial" charset="0"/>
              </a:rPr>
            </a:br>
            <a:r>
              <a:rPr lang="en-US" dirty="0"/>
              <a:t>Defining functional DNA elements in the human genome</a:t>
            </a:r>
            <a:br>
              <a:rPr lang="en-US" dirty="0"/>
            </a:br>
            <a:endParaRPr lang="en-US" dirty="0"/>
          </a:p>
        </p:txBody>
      </p:sp>
      <p:sp>
        <p:nvSpPr>
          <p:cNvPr id="3" name="Content Placeholder 2"/>
          <p:cNvSpPr>
            <a:spLocks noGrp="1"/>
          </p:cNvSpPr>
          <p:nvPr>
            <p:ph sz="half" idx="1"/>
          </p:nvPr>
        </p:nvSpPr>
        <p:spPr/>
        <p:txBody>
          <a:bodyPr>
            <a:normAutofit fontScale="70000" lnSpcReduction="20000"/>
          </a:bodyPr>
          <a:lstStyle/>
          <a:p>
            <a:r>
              <a:rPr lang="en-US" dirty="0" smtClean="0"/>
              <a:t>Statement</a:t>
            </a:r>
          </a:p>
          <a:p>
            <a:pPr lvl="1"/>
            <a:r>
              <a:rPr lang="en-US" dirty="0" smtClean="0"/>
              <a:t>A </a:t>
            </a:r>
            <a:r>
              <a:rPr lang="en-US" dirty="0"/>
              <a:t>priori</a:t>
            </a:r>
            <a:r>
              <a:rPr lang="en-US" i="1" dirty="0"/>
              <a:t>,</a:t>
            </a:r>
            <a:r>
              <a:rPr lang="en-US" dirty="0"/>
              <a:t> we should not expect the </a:t>
            </a:r>
            <a:r>
              <a:rPr lang="en-US" dirty="0" err="1"/>
              <a:t>transcriptome</a:t>
            </a:r>
            <a:r>
              <a:rPr lang="en-US" dirty="0"/>
              <a:t> to consist exclusively of functional RNAs. </a:t>
            </a:r>
            <a:endParaRPr lang="en-US" dirty="0" smtClean="0"/>
          </a:p>
          <a:p>
            <a:r>
              <a:rPr lang="en-US" dirty="0" smtClean="0"/>
              <a:t>Why is that</a:t>
            </a:r>
          </a:p>
          <a:p>
            <a:pPr lvl="1"/>
            <a:r>
              <a:rPr lang="en-US" dirty="0" smtClean="0"/>
              <a:t>Zero </a:t>
            </a:r>
            <a:r>
              <a:rPr lang="en-US" dirty="0"/>
              <a:t>tolerance for errant transcripts would come at high cost in the proofreading machinery needed to perfectly gate RNA polymerase and splicing activities, or to instantly eliminate spurious </a:t>
            </a:r>
            <a:r>
              <a:rPr lang="en-US" dirty="0" smtClean="0"/>
              <a:t>transcripts.</a:t>
            </a:r>
          </a:p>
          <a:p>
            <a:pPr lvl="1"/>
            <a:r>
              <a:rPr lang="en-US" dirty="0" smtClean="0"/>
              <a:t>In </a:t>
            </a:r>
            <a:r>
              <a:rPr lang="en-US" dirty="0"/>
              <a:t>general, sequences encoding RNAs transcribed by noisy transcriptional machinery are expected to be less constrained, which is consistent with data shown here for very low abundance RNA </a:t>
            </a:r>
          </a:p>
          <a:p>
            <a:pPr marL="0" indent="0">
              <a:buNone/>
            </a:pPr>
            <a:endParaRPr lang="en-US" dirty="0"/>
          </a:p>
        </p:txBody>
      </p:sp>
      <p:sp>
        <p:nvSpPr>
          <p:cNvPr id="4" name="Content Placeholder 3"/>
          <p:cNvSpPr>
            <a:spLocks noGrp="1"/>
          </p:cNvSpPr>
          <p:nvPr>
            <p:ph sz="half" idx="2"/>
          </p:nvPr>
        </p:nvSpPr>
        <p:spPr/>
        <p:txBody>
          <a:bodyPr>
            <a:normAutofit fontScale="70000" lnSpcReduction="20000"/>
          </a:bodyPr>
          <a:lstStyle/>
          <a:p>
            <a:r>
              <a:rPr lang="en-US" dirty="0" smtClean="0"/>
              <a:t>Consequence</a:t>
            </a:r>
          </a:p>
          <a:p>
            <a:pPr lvl="1"/>
            <a:r>
              <a:rPr lang="en-US" dirty="0" smtClean="0"/>
              <a:t>Thus</a:t>
            </a:r>
            <a:r>
              <a:rPr lang="en-US" dirty="0"/>
              <a:t>, one should have high confidence that the subset of the genome with large signals for RNA or chromatin signatures coupled with strong conservation is functional and will be supported by appropriate genetic tests. </a:t>
            </a:r>
          </a:p>
          <a:p>
            <a:pPr lvl="1"/>
            <a:r>
              <a:rPr lang="en-US" dirty="0" smtClean="0"/>
              <a:t>In </a:t>
            </a:r>
            <a:r>
              <a:rPr lang="en-US" dirty="0"/>
              <a:t>contrast, the larger proportion of genome with reproducible but low biochemical signal strength and less evolutionary conservation is challenging to parse between specific functions and biological noise.</a:t>
            </a:r>
          </a:p>
          <a:p>
            <a:pPr marL="0" indent="0">
              <a:buNone/>
            </a:pPr>
            <a:endParaRPr lang="en-US" dirty="0"/>
          </a:p>
        </p:txBody>
      </p:sp>
    </p:spTree>
    <p:extLst>
      <p:ext uri="{BB962C8B-B14F-4D97-AF65-F5344CB8AC3E}">
        <p14:creationId xmlns:p14="http://schemas.microsoft.com/office/powerpoint/2010/main" val="638843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RNA often get processed before it becomes functional</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971600" y="1412776"/>
            <a:ext cx="6908800" cy="3873500"/>
          </a:xfrm>
          <a:prstGeom prst="rect">
            <a:avLst/>
          </a:prstGeom>
        </p:spPr>
      </p:pic>
    </p:spTree>
    <p:extLst>
      <p:ext uri="{BB962C8B-B14F-4D97-AF65-F5344CB8AC3E}">
        <p14:creationId xmlns:p14="http://schemas.microsoft.com/office/powerpoint/2010/main" val="610940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Depending on the different steps you will get different results</a:t>
            </a:r>
            <a:endParaRPr lang="en-US" dirty="0"/>
          </a:p>
        </p:txBody>
      </p:sp>
      <p:pic>
        <p:nvPicPr>
          <p:cNvPr id="7"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5526" y="2132633"/>
            <a:ext cx="4199628" cy="3872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a:off x="2704450" y="1795359"/>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136498" y="201138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280514" y="1723351"/>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568546" y="1867367"/>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28586" y="157933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200394" y="1651343"/>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056378" y="1939375"/>
            <a:ext cx="861391" cy="0"/>
          </a:xfrm>
          <a:prstGeom prst="line">
            <a:avLst/>
          </a:prstGeom>
          <a:ln w="63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374722" y="1740601"/>
            <a:ext cx="718917" cy="230832"/>
          </a:xfrm>
          <a:prstGeom prst="rect">
            <a:avLst/>
          </a:prstGeom>
          <a:noFill/>
        </p:spPr>
        <p:txBody>
          <a:bodyPr wrap="none" rtlCol="0">
            <a:spAutoFit/>
          </a:bodyPr>
          <a:lstStyle/>
          <a:p>
            <a:r>
              <a:rPr lang="en-US" sz="900" dirty="0" smtClean="0"/>
              <a:t>AAAAAAAA</a:t>
            </a:r>
            <a:endParaRPr lang="en-US" sz="900" dirty="0"/>
          </a:p>
        </p:txBody>
      </p:sp>
      <p:sp>
        <p:nvSpPr>
          <p:cNvPr id="17" name="Down Arrow 16"/>
          <p:cNvSpPr/>
          <p:nvPr/>
        </p:nvSpPr>
        <p:spPr>
          <a:xfrm>
            <a:off x="3717745" y="2099504"/>
            <a:ext cx="210841" cy="307981"/>
          </a:xfrm>
          <a:prstGeom prst="downArrow">
            <a:avLst/>
          </a:prstGeom>
          <a:solidFill>
            <a:srgbClr val="37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5"/>
          <p:cNvSpPr txBox="1">
            <a:spLocks noGrp="1" noChangeArrowheads="1"/>
          </p:cNvSpPr>
          <p:nvPr>
            <p:ph idx="1"/>
          </p:nvPr>
        </p:nvSpPr>
        <p:spPr bwMode="auto">
          <a:xfrm>
            <a:off x="1209" y="2011383"/>
            <a:ext cx="15990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buNone/>
            </a:pPr>
            <a:r>
              <a:rPr lang="en-US" altLang="ja-JP" sz="1800" dirty="0" smtClean="0">
                <a:latin typeface="Calibri" charset="0"/>
              </a:rPr>
              <a:t>enrichments </a:t>
            </a:r>
            <a:r>
              <a:rPr lang="en-US" altLang="ja-JP" sz="1800" dirty="0">
                <a:latin typeface="Calibri" charset="0"/>
              </a:rPr>
              <a:t>-&gt;</a:t>
            </a:r>
            <a:endParaRPr lang="en-US" sz="1800" dirty="0">
              <a:latin typeface="Calibri" charset="0"/>
            </a:endParaRPr>
          </a:p>
        </p:txBody>
      </p:sp>
      <p:sp>
        <p:nvSpPr>
          <p:cNvPr id="19" name="TextBox 15"/>
          <p:cNvSpPr txBox="1">
            <a:spLocks noChangeArrowheads="1"/>
          </p:cNvSpPr>
          <p:nvPr/>
        </p:nvSpPr>
        <p:spPr bwMode="auto">
          <a:xfrm>
            <a:off x="323528" y="5395759"/>
            <a:ext cx="94128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err="1" smtClean="0">
                <a:latin typeface="Calibri" charset="0"/>
              </a:rPr>
              <a:t>reads</a:t>
            </a:r>
            <a:r>
              <a:rPr lang="en-US" altLang="ja-JP" sz="1800" dirty="0" smtClean="0">
                <a:latin typeface="Calibri" charset="0"/>
              </a:rPr>
              <a:t> -&gt;</a:t>
            </a:r>
            <a:endParaRPr lang="en-US" sz="1800" dirty="0">
              <a:latin typeface="Calibri" charset="0"/>
            </a:endParaRPr>
          </a:p>
        </p:txBody>
      </p:sp>
      <p:sp>
        <p:nvSpPr>
          <p:cNvPr id="20" name="TextBox 15"/>
          <p:cNvSpPr txBox="1">
            <a:spLocks noChangeArrowheads="1"/>
          </p:cNvSpPr>
          <p:nvPr/>
        </p:nvSpPr>
        <p:spPr bwMode="auto">
          <a:xfrm>
            <a:off x="256178" y="4459655"/>
            <a:ext cx="103105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800" smtClean="0">
                <a:latin typeface="Calibri" charset="0"/>
              </a:rPr>
              <a:t>library -&gt;</a:t>
            </a:r>
            <a:endParaRPr lang="en-US" sz="1800" dirty="0">
              <a:latin typeface="Calibri" charset="0"/>
            </a:endParaRPr>
          </a:p>
        </p:txBody>
      </p:sp>
      <p:sp>
        <p:nvSpPr>
          <p:cNvPr id="21" name="TextBox 15"/>
          <p:cNvSpPr txBox="1">
            <a:spLocks noChangeArrowheads="1"/>
          </p:cNvSpPr>
          <p:nvPr/>
        </p:nvSpPr>
        <p:spPr bwMode="auto">
          <a:xfrm>
            <a:off x="323528" y="1484784"/>
            <a:ext cx="7782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sv-SE" altLang="ja-JP" sz="1800" dirty="0" smtClean="0">
                <a:latin typeface="Calibri" charset="0"/>
              </a:rPr>
              <a:t>RNA</a:t>
            </a:r>
            <a:r>
              <a:rPr lang="en-US" altLang="ja-JP" sz="1800" dirty="0" smtClean="0">
                <a:latin typeface="Calibri" charset="0"/>
              </a:rPr>
              <a:t>-&gt;</a:t>
            </a:r>
            <a:endParaRPr lang="en-US" sz="1800" dirty="0">
              <a:latin typeface="Calibri" charset="0"/>
            </a:endParaRPr>
          </a:p>
        </p:txBody>
      </p:sp>
      <p:sp>
        <p:nvSpPr>
          <p:cNvPr id="22" name="TextBox 15"/>
          <p:cNvSpPr txBox="1">
            <a:spLocks noChangeArrowheads="1"/>
          </p:cNvSpPr>
          <p:nvPr/>
        </p:nvSpPr>
        <p:spPr bwMode="auto">
          <a:xfrm>
            <a:off x="6084168" y="1651343"/>
            <a:ext cx="1629698" cy="941796"/>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vert="horz" wrap="non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err="1" smtClean="0">
                <a:latin typeface="Calibri" charset="0"/>
              </a:rPr>
              <a:t>PolyA</a:t>
            </a:r>
            <a:r>
              <a:rPr lang="en-US" altLang="ja-JP" sz="1200" dirty="0" smtClean="0">
                <a:latin typeface="Calibri" charset="0"/>
              </a:rPr>
              <a:t>               (mRNA)</a:t>
            </a:r>
          </a:p>
          <a:p>
            <a:pPr marL="0" indent="0" eaLnBrk="1" hangingPunct="1">
              <a:buFont typeface="Arial"/>
              <a:buNone/>
            </a:pPr>
            <a:r>
              <a:rPr lang="en-US" sz="1200" dirty="0" err="1" smtClean="0">
                <a:latin typeface="Calibri" charset="0"/>
              </a:rPr>
              <a:t>RiboMinus</a:t>
            </a:r>
            <a:r>
              <a:rPr lang="en-US" sz="1200" dirty="0" smtClean="0">
                <a:latin typeface="Calibri" charset="0"/>
              </a:rPr>
              <a:t>      (- </a:t>
            </a:r>
            <a:r>
              <a:rPr lang="en-US" sz="1200" dirty="0" err="1" smtClean="0">
                <a:latin typeface="Calibri" charset="0"/>
              </a:rPr>
              <a:t>rRNA</a:t>
            </a:r>
            <a:r>
              <a:rPr lang="en-US" sz="1200" dirty="0" smtClean="0">
                <a:latin typeface="Calibri" charset="0"/>
              </a:rPr>
              <a:t>)</a:t>
            </a:r>
          </a:p>
          <a:p>
            <a:pPr marL="0" indent="0" eaLnBrk="1" hangingPunct="1">
              <a:buFont typeface="Arial"/>
              <a:buNone/>
            </a:pPr>
            <a:r>
              <a:rPr lang="en-US" sz="1200" dirty="0" smtClean="0">
                <a:latin typeface="Calibri" charset="0"/>
              </a:rPr>
              <a:t>Size  &lt;50 </a:t>
            </a:r>
            <a:r>
              <a:rPr lang="en-US" sz="1200" dirty="0" err="1" smtClean="0">
                <a:latin typeface="Calibri" charset="0"/>
              </a:rPr>
              <a:t>nt</a:t>
            </a:r>
            <a:r>
              <a:rPr lang="en-US" sz="1200" dirty="0" smtClean="0">
                <a:latin typeface="Calibri" charset="0"/>
              </a:rPr>
              <a:t>     (</a:t>
            </a:r>
            <a:r>
              <a:rPr lang="en-US" sz="1200" dirty="0" err="1" smtClean="0">
                <a:latin typeface="Calibri" charset="0"/>
              </a:rPr>
              <a:t>miRNA</a:t>
            </a:r>
            <a:r>
              <a:rPr lang="en-US" sz="1200" dirty="0" smtClean="0">
                <a:latin typeface="Calibri" charset="0"/>
              </a:rPr>
              <a:t> )</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5" name="TextBox 15"/>
          <p:cNvSpPr txBox="1">
            <a:spLocks noChangeArrowheads="1"/>
          </p:cNvSpPr>
          <p:nvPr/>
        </p:nvSpPr>
        <p:spPr bwMode="auto">
          <a:xfrm>
            <a:off x="6084168" y="3212976"/>
            <a:ext cx="1629698" cy="116339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Size of fragment</a:t>
            </a:r>
          </a:p>
          <a:p>
            <a:pPr marL="0" indent="0" eaLnBrk="1" hangingPunct="1">
              <a:buFont typeface="Arial"/>
              <a:buNone/>
            </a:pPr>
            <a:r>
              <a:rPr lang="en-US" sz="1200" dirty="0" smtClean="0">
                <a:latin typeface="Calibri" charset="0"/>
              </a:rPr>
              <a:t>Strand specific</a:t>
            </a:r>
          </a:p>
          <a:p>
            <a:pPr marL="0" indent="0" eaLnBrk="1" hangingPunct="1">
              <a:buFont typeface="Arial"/>
              <a:buNone/>
            </a:pPr>
            <a:r>
              <a:rPr lang="en-US" sz="1200" dirty="0" smtClean="0">
                <a:latin typeface="Calibri" charset="0"/>
              </a:rPr>
              <a:t>5’ end specific </a:t>
            </a:r>
          </a:p>
          <a:p>
            <a:pPr marL="0" indent="0" eaLnBrk="1" hangingPunct="1">
              <a:buFont typeface="Arial"/>
              <a:buNone/>
            </a:pPr>
            <a:r>
              <a:rPr lang="en-US" sz="1200" dirty="0" smtClean="0">
                <a:latin typeface="Calibri" charset="0"/>
              </a:rPr>
              <a:t>3’ end specific</a:t>
            </a:r>
          </a:p>
          <a:p>
            <a:pPr marL="0" indent="0" eaLnBrk="1" hangingPunct="1">
              <a:buFont typeface="Arial"/>
              <a:buNone/>
            </a:pPr>
            <a:r>
              <a:rPr lang="en-US" sz="1200" dirty="0" smtClean="0">
                <a:latin typeface="Calibri" charset="0"/>
              </a:rPr>
              <a:t>….. </a:t>
            </a:r>
            <a:endParaRPr lang="en-US" sz="1200" dirty="0">
              <a:latin typeface="Calibri" charset="0"/>
            </a:endParaRPr>
          </a:p>
        </p:txBody>
      </p:sp>
      <p:sp>
        <p:nvSpPr>
          <p:cNvPr id="26" name="TextBox 15"/>
          <p:cNvSpPr txBox="1">
            <a:spLocks noChangeArrowheads="1"/>
          </p:cNvSpPr>
          <p:nvPr/>
        </p:nvSpPr>
        <p:spPr bwMode="auto">
          <a:xfrm>
            <a:off x="5955154" y="5506092"/>
            <a:ext cx="2731646" cy="49859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rtlCol="0">
            <a:spAutoFit/>
          </a:bodyPr>
          <a:lstStyle>
            <a:lvl1pPr marL="342900" indent="-3429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ＭＳ Ｐゴシック" charset="0"/>
              </a:defRPr>
            </a:lvl1pPr>
            <a:lvl2pPr marL="742950" indent="-28575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2pPr>
            <a:lvl3pPr marL="11430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3pPr>
            <a:lvl4pPr marL="16002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4pPr>
            <a:lvl5pPr marL="2057400" indent="-228600" algn="l" defTabSz="457200" rtl="0" eaLnBrk="0" latinLnBrk="0" hangingPunct="0">
              <a:spcBef>
                <a:spcPct val="20000"/>
              </a:spcBef>
              <a:buFont typeface="Arial"/>
              <a:buChar char="»"/>
              <a:defRPr sz="2400" kern="1200">
                <a:solidFill>
                  <a:schemeClr val="tx1"/>
                </a:solidFill>
                <a:latin typeface="Arial" charset="0"/>
                <a:ea typeface="ＭＳ Ｐゴシック" charset="0"/>
                <a:cs typeface="+mn-cs"/>
              </a:defRPr>
            </a:lvl5pPr>
            <a:lvl6pPr marL="25146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6pPr>
            <a:lvl7pPr marL="29718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7pPr>
            <a:lvl8pPr marL="34290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8pPr>
            <a:lvl9pPr marL="3886200" indent="-228600" algn="l" defTabSz="457200" rtl="0" eaLnBrk="0" fontAlgn="base" latinLnBrk="0" hangingPunct="0">
              <a:spcBef>
                <a:spcPct val="0"/>
              </a:spcBef>
              <a:spcAft>
                <a:spcPct val="0"/>
              </a:spcAft>
              <a:buFont typeface="Arial"/>
              <a:buChar char="•"/>
              <a:defRPr sz="2400" kern="1200">
                <a:solidFill>
                  <a:schemeClr val="tx1"/>
                </a:solidFill>
                <a:latin typeface="Arial" charset="0"/>
                <a:ea typeface="ＭＳ Ｐゴシック" charset="0"/>
                <a:cs typeface="+mn-cs"/>
              </a:defRPr>
            </a:lvl9pPr>
          </a:lstStyle>
          <a:p>
            <a:pPr marL="0" indent="0" eaLnBrk="1" hangingPunct="1">
              <a:buFont typeface="Arial"/>
              <a:buNone/>
            </a:pPr>
            <a:r>
              <a:rPr lang="en-US" altLang="ja-JP" sz="1200" dirty="0" smtClean="0">
                <a:latin typeface="Calibri" charset="0"/>
              </a:rPr>
              <a:t>Single end (1 read per fragment)</a:t>
            </a:r>
          </a:p>
          <a:p>
            <a:pPr marL="0" indent="0" eaLnBrk="1" hangingPunct="1">
              <a:buFont typeface="Arial"/>
              <a:buNone/>
            </a:pPr>
            <a:r>
              <a:rPr lang="en-US" altLang="ja-JP" sz="1200" dirty="0" smtClean="0">
                <a:latin typeface="Calibri" charset="0"/>
              </a:rPr>
              <a:t>Paired end (2 reads per fragment)</a:t>
            </a:r>
          </a:p>
        </p:txBody>
      </p:sp>
    </p:spTree>
    <p:extLst>
      <p:ext uri="{BB962C8B-B14F-4D97-AF65-F5344CB8AC3E}">
        <p14:creationId xmlns:p14="http://schemas.microsoft.com/office/powerpoint/2010/main" val="1872816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l="-19388" r="-19388"/>
          <a:stretch>
            <a:fillRect/>
          </a:stretch>
        </p:blipFill>
        <p:spPr>
          <a:xfrm>
            <a:off x="0" y="993768"/>
            <a:ext cx="9127058" cy="5019530"/>
          </a:xfrm>
          <a:prstGeom prst="rect">
            <a:avLst/>
          </a:prstGeom>
        </p:spPr>
      </p:pic>
    </p:spTree>
    <p:extLst>
      <p:ext uri="{BB962C8B-B14F-4D97-AF65-F5344CB8AC3E}">
        <p14:creationId xmlns:p14="http://schemas.microsoft.com/office/powerpoint/2010/main" val="750697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457200" y="274638"/>
            <a:ext cx="8229600" cy="1143000"/>
          </a:xfrm>
        </p:spPr>
        <p:txBody>
          <a:bodyPr>
            <a:normAutofit/>
          </a:bodyPr>
          <a:lstStyle/>
          <a:p>
            <a:r>
              <a:rPr lang="en-US" dirty="0"/>
              <a:t>R</a:t>
            </a:r>
            <a:r>
              <a:rPr lang="en-US" dirty="0" smtClean="0"/>
              <a:t>ead </a:t>
            </a:r>
            <a:r>
              <a:rPr lang="en-US" dirty="0"/>
              <a:t>alignment pipelines and gene expression estimates</a:t>
            </a:r>
          </a:p>
        </p:txBody>
      </p:sp>
      <p:grpSp>
        <p:nvGrpSpPr>
          <p:cNvPr id="25" name="Group 24"/>
          <p:cNvGrpSpPr/>
          <p:nvPr/>
        </p:nvGrpSpPr>
        <p:grpSpPr>
          <a:xfrm>
            <a:off x="491108" y="1417638"/>
            <a:ext cx="7822154" cy="4072403"/>
            <a:chOff x="537882" y="1818042"/>
            <a:chExt cx="7822154" cy="4072403"/>
          </a:xfrm>
        </p:grpSpPr>
        <p:cxnSp>
          <p:nvCxnSpPr>
            <p:cNvPr id="27" name="Curved Connector 26"/>
            <p:cNvCxnSpPr>
              <a:stCxn id="41" idx="2"/>
              <a:endCxn id="35" idx="0"/>
            </p:cNvCxnSpPr>
            <p:nvPr/>
          </p:nvCxnSpPr>
          <p:spPr>
            <a:xfrm rot="5400000">
              <a:off x="5812894" y="3853617"/>
              <a:ext cx="1940727" cy="1315346"/>
            </a:xfrm>
            <a:prstGeom prst="curvedConnector3">
              <a:avLst>
                <a:gd name="adj1" fmla="val 9268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urved Connector 28"/>
            <p:cNvCxnSpPr>
              <a:stCxn id="41" idx="2"/>
              <a:endCxn id="33" idx="0"/>
            </p:cNvCxnSpPr>
            <p:nvPr/>
          </p:nvCxnSpPr>
          <p:spPr>
            <a:xfrm rot="5400000">
              <a:off x="4085396" y="2126119"/>
              <a:ext cx="1940726" cy="4770343"/>
            </a:xfrm>
            <a:prstGeom prst="curvedConnector3">
              <a:avLst>
                <a:gd name="adj1" fmla="val 50000"/>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442447" y="1818042"/>
              <a:ext cx="2043953" cy="4195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Fastq</a:t>
              </a:r>
              <a:r>
                <a:rPr lang="en-US" dirty="0" smtClean="0"/>
                <a:t> file</a:t>
              </a:r>
              <a:endParaRPr lang="en-US" dirty="0"/>
            </a:p>
          </p:txBody>
        </p:sp>
        <p:sp>
          <p:nvSpPr>
            <p:cNvPr id="32" name="Rectangle 31"/>
            <p:cNvSpPr/>
            <p:nvPr/>
          </p:nvSpPr>
          <p:spPr>
            <a:xfrm>
              <a:off x="1707777" y="5481653"/>
              <a:ext cx="1925619" cy="4087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Gene </a:t>
              </a:r>
              <a:r>
                <a:rPr lang="en-US" smtClean="0"/>
                <a:t>level counts</a:t>
              </a:r>
              <a:endParaRPr lang="en-US"/>
            </a:p>
          </p:txBody>
        </p:sp>
        <p:sp>
          <p:nvSpPr>
            <p:cNvPr id="33" name="Rectangle 32"/>
            <p:cNvSpPr/>
            <p:nvPr/>
          </p:nvSpPr>
          <p:spPr>
            <a:xfrm>
              <a:off x="4883972" y="5481654"/>
              <a:ext cx="2483224" cy="4087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smtClean="0"/>
                <a:t>Transcript level counts</a:t>
              </a:r>
              <a:endParaRPr lang="en-US" b="1" dirty="0"/>
            </a:p>
          </p:txBody>
        </p:sp>
        <p:sp>
          <p:nvSpPr>
            <p:cNvPr id="35" name="Rectangle 34"/>
            <p:cNvSpPr/>
            <p:nvPr/>
          </p:nvSpPr>
          <p:spPr>
            <a:xfrm>
              <a:off x="1656677" y="2504800"/>
              <a:ext cx="1925619" cy="10186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Map reads </a:t>
              </a:r>
              <a:r>
                <a:rPr lang="en-US" smtClean="0"/>
                <a:t>to reference</a:t>
              </a:r>
              <a:endParaRPr lang="en-US" dirty="0"/>
            </a:p>
          </p:txBody>
        </p:sp>
        <p:sp>
          <p:nvSpPr>
            <p:cNvPr id="37" name="Rectangle 36"/>
            <p:cNvSpPr/>
            <p:nvPr/>
          </p:nvSpPr>
          <p:spPr>
            <a:xfrm>
              <a:off x="6521823" y="2522275"/>
              <a:ext cx="1838213" cy="10186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Quantify transcript  levels using </a:t>
              </a:r>
              <a:r>
                <a:rPr lang="en-US" dirty="0" err="1" smtClean="0"/>
                <a:t>psuedo</a:t>
              </a:r>
              <a:r>
                <a:rPr lang="en-US" dirty="0" smtClean="0"/>
                <a:t> aligner </a:t>
              </a:r>
              <a:endParaRPr lang="en-US" dirty="0"/>
            </a:p>
          </p:txBody>
        </p:sp>
        <p:sp>
          <p:nvSpPr>
            <p:cNvPr id="39" name="Rectangle 38"/>
            <p:cNvSpPr/>
            <p:nvPr/>
          </p:nvSpPr>
          <p:spPr>
            <a:xfrm>
              <a:off x="4766982" y="4124612"/>
              <a:ext cx="1925619" cy="11213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Quantify transcript  levels using mapped reads </a:t>
              </a:r>
              <a:endParaRPr lang="en-US" dirty="0"/>
            </a:p>
          </p:txBody>
        </p:sp>
        <p:sp>
          <p:nvSpPr>
            <p:cNvPr id="41" name="Rectangle 40"/>
            <p:cNvSpPr/>
            <p:nvPr/>
          </p:nvSpPr>
          <p:spPr>
            <a:xfrm>
              <a:off x="537882" y="4124612"/>
              <a:ext cx="1925619" cy="11213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Quantify gene levels using mapped reads </a:t>
              </a:r>
              <a:r>
                <a:rPr lang="en-US" smtClean="0"/>
                <a:t>+annotation </a:t>
              </a:r>
              <a:endParaRPr lang="en-US" dirty="0"/>
            </a:p>
          </p:txBody>
        </p:sp>
        <p:sp>
          <p:nvSpPr>
            <p:cNvPr id="43" name="Rectangle 42"/>
            <p:cNvSpPr/>
            <p:nvPr/>
          </p:nvSpPr>
          <p:spPr>
            <a:xfrm>
              <a:off x="2619487" y="4124612"/>
              <a:ext cx="1925619" cy="11213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Quantify transcript levels using mapped reads +annotation </a:t>
              </a:r>
              <a:endParaRPr lang="en-US" dirty="0"/>
            </a:p>
          </p:txBody>
        </p:sp>
        <p:cxnSp>
          <p:nvCxnSpPr>
            <p:cNvPr id="45" name="Curved Connector 44"/>
            <p:cNvCxnSpPr>
              <a:stCxn id="32" idx="2"/>
              <a:endCxn id="41" idx="0"/>
            </p:cNvCxnSpPr>
            <p:nvPr/>
          </p:nvCxnSpPr>
          <p:spPr>
            <a:xfrm rot="16200000" flipH="1">
              <a:off x="5810335" y="891680"/>
              <a:ext cx="284684" cy="297650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urved Connector 45"/>
            <p:cNvCxnSpPr>
              <a:stCxn id="32" idx="2"/>
              <a:endCxn id="37" idx="0"/>
            </p:cNvCxnSpPr>
            <p:nvPr/>
          </p:nvCxnSpPr>
          <p:spPr>
            <a:xfrm rot="5400000">
              <a:off x="3408352" y="1448727"/>
              <a:ext cx="267209" cy="184493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37" idx="3"/>
              <a:endCxn id="47" idx="0"/>
            </p:cNvCxnSpPr>
            <p:nvPr/>
          </p:nvCxnSpPr>
          <p:spPr>
            <a:xfrm>
              <a:off x="3582296" y="3014126"/>
              <a:ext cx="2147496" cy="111048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37" idx="2"/>
              <a:endCxn id="49" idx="0"/>
            </p:cNvCxnSpPr>
            <p:nvPr/>
          </p:nvCxnSpPr>
          <p:spPr>
            <a:xfrm rot="16200000" flipH="1">
              <a:off x="2800312" y="3342626"/>
              <a:ext cx="601161" cy="96281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urved Connector 48"/>
            <p:cNvCxnSpPr>
              <a:stCxn id="37" idx="2"/>
              <a:endCxn id="48" idx="0"/>
            </p:cNvCxnSpPr>
            <p:nvPr/>
          </p:nvCxnSpPr>
          <p:spPr>
            <a:xfrm rot="5400000">
              <a:off x="1759510" y="3264634"/>
              <a:ext cx="601161" cy="111879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urved Connector 49"/>
            <p:cNvCxnSpPr>
              <a:stCxn id="47" idx="2"/>
              <a:endCxn id="35" idx="0"/>
            </p:cNvCxnSpPr>
            <p:nvPr/>
          </p:nvCxnSpPr>
          <p:spPr>
            <a:xfrm rot="16200000" flipH="1">
              <a:off x="5809828" y="5165898"/>
              <a:ext cx="235720" cy="39579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9" idx="2"/>
              <a:endCxn id="35" idx="0"/>
            </p:cNvCxnSpPr>
            <p:nvPr/>
          </p:nvCxnSpPr>
          <p:spPr>
            <a:xfrm rot="16200000" flipH="1">
              <a:off x="4736080" y="4092150"/>
              <a:ext cx="235720" cy="254328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48" idx="2"/>
              <a:endCxn id="33" idx="0"/>
            </p:cNvCxnSpPr>
            <p:nvPr/>
          </p:nvCxnSpPr>
          <p:spPr>
            <a:xfrm rot="16200000" flipH="1">
              <a:off x="1967780" y="4778845"/>
              <a:ext cx="235719" cy="116989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1231182"/>
      </p:ext>
    </p:extLst>
  </p:cSld>
  <p:clrMapOvr>
    <a:masterClrMapping/>
  </p:clrMapOvr>
  <p:timing>
    <p:tnLst>
      <p:par>
        <p:cTn id="1" dur="indefinite" restart="never" nodeType="tmRoot"/>
      </p:par>
    </p:tnLst>
  </p:timing>
</p:sld>
</file>

<file path=ppt/theme/theme1.xml><?xml version="1.0" encoding="utf-8"?>
<a:theme xmlns:a="http://schemas.openxmlformats.org/drawingml/2006/main" name="2_SciLifeLab_ppt-mall_sthl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12047</TotalTime>
  <Words>1769</Words>
  <Application>Microsoft Macintosh PowerPoint</Application>
  <PresentationFormat>On-screen Show (4:3)</PresentationFormat>
  <Paragraphs>256</Paragraphs>
  <Slides>33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Calibri</vt:lpstr>
      <vt:lpstr>Courier New</vt:lpstr>
      <vt:lpstr>Lucida Grande</vt:lpstr>
      <vt:lpstr>MS PGothic</vt:lpstr>
      <vt:lpstr>ＭＳ Ｐゴシック</vt:lpstr>
      <vt:lpstr>msgothic</vt:lpstr>
      <vt:lpstr>Times New Roman</vt:lpstr>
      <vt:lpstr>Wingdings</vt:lpstr>
      <vt:lpstr>Arial</vt:lpstr>
      <vt:lpstr>2_SciLifeLab_ppt-mall_sthlm</vt:lpstr>
      <vt:lpstr>RNA-seq read mapping </vt:lpstr>
      <vt:lpstr>ENCyclopedia Of Dna Elements</vt:lpstr>
      <vt:lpstr>Different kind of RNAs have different expression values</vt:lpstr>
      <vt:lpstr>PowerPoint Presentation</vt:lpstr>
      <vt:lpstr> Defining functional DNA elements in the human genome </vt:lpstr>
      <vt:lpstr>RNA often get processed before it becomes functional</vt:lpstr>
      <vt:lpstr>Depending on the different steps you will get different results</vt:lpstr>
      <vt:lpstr>PowerPoint Presentation</vt:lpstr>
      <vt:lpstr>Read alignment pipelines and gene expression estimates</vt:lpstr>
      <vt:lpstr>Initial steps in RNA-seq data processing</vt:lpstr>
      <vt:lpstr>Input: sequence reads (FASTQ format)</vt:lpstr>
      <vt:lpstr>Goal: reads mapped to genome (SAM format)</vt:lpstr>
      <vt:lpstr>Visualization of read alignments</vt:lpstr>
      <vt:lpstr>RNA aligner is important because of spliced reads.</vt:lpstr>
      <vt:lpstr>Introns can be very large!</vt:lpstr>
      <vt:lpstr>Limited sequence signals at splice sites</vt:lpstr>
      <vt:lpstr>How important is mapping accuracy?</vt:lpstr>
      <vt:lpstr>Current RNA-seq aligners</vt:lpstr>
      <vt:lpstr>Compute requirements</vt:lpstr>
      <vt:lpstr>Innovations in RNA-seq alignment software</vt:lpstr>
      <vt:lpstr>Two-step RNA-seq read mapping</vt:lpstr>
      <vt:lpstr>Mapping accuracy</vt:lpstr>
      <vt:lpstr>Several methods show over-confidence in annotation</vt:lpstr>
      <vt:lpstr>Recommendations</vt:lpstr>
      <vt:lpstr>“Pseudoalignments” in calisto</vt:lpstr>
      <vt:lpstr>Build de bruin graph using kmers</vt:lpstr>
      <vt:lpstr>Split read into kmers and place on graph</vt:lpstr>
      <vt:lpstr>Identify mapped kmers to transcripts</vt:lpstr>
      <vt:lpstr>Identify mapped kmers to transcripts</vt:lpstr>
      <vt:lpstr>Intersect kmers identification</vt:lpstr>
      <vt:lpstr>Inspecting a BAM file</vt:lpstr>
      <vt:lpstr>Visualizing reads mapped to genome</vt:lpstr>
      <vt:lpstr>Unsolved problems in RNA-seq read mapping</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Matador</dc:creator>
  <cp:lastModifiedBy>Johan Reimegård</cp:lastModifiedBy>
  <cp:revision>741</cp:revision>
  <cp:lastPrinted>2013-04-15T09:13:19Z</cp:lastPrinted>
  <dcterms:created xsi:type="dcterms:W3CDTF">2013-05-13T05:29:39Z</dcterms:created>
  <dcterms:modified xsi:type="dcterms:W3CDTF">2017-10-09T14:42:08Z</dcterms:modified>
</cp:coreProperties>
</file>